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36"/>
  </p:notesMasterIdLst>
  <p:sldIdLst>
    <p:sldId id="323" r:id="rId2"/>
    <p:sldId id="339" r:id="rId3"/>
    <p:sldId id="256" r:id="rId4"/>
    <p:sldId id="338" r:id="rId5"/>
    <p:sldId id="262" r:id="rId6"/>
    <p:sldId id="359" r:id="rId7"/>
    <p:sldId id="257" r:id="rId8"/>
    <p:sldId id="258" r:id="rId9"/>
    <p:sldId id="259" r:id="rId10"/>
    <p:sldId id="260" r:id="rId11"/>
    <p:sldId id="335" r:id="rId12"/>
    <p:sldId id="319" r:id="rId13"/>
    <p:sldId id="320" r:id="rId14"/>
    <p:sldId id="347" r:id="rId15"/>
    <p:sldId id="348" r:id="rId16"/>
    <p:sldId id="349" r:id="rId17"/>
    <p:sldId id="354" r:id="rId18"/>
    <p:sldId id="355" r:id="rId19"/>
    <p:sldId id="356" r:id="rId20"/>
    <p:sldId id="351" r:id="rId21"/>
    <p:sldId id="350" r:id="rId22"/>
    <p:sldId id="357" r:id="rId23"/>
    <p:sldId id="352" r:id="rId24"/>
    <p:sldId id="322" r:id="rId25"/>
    <p:sldId id="358" r:id="rId26"/>
    <p:sldId id="316" r:id="rId27"/>
    <p:sldId id="361" r:id="rId28"/>
    <p:sldId id="362" r:id="rId29"/>
    <p:sldId id="331" r:id="rId30"/>
    <p:sldId id="360" r:id="rId31"/>
    <p:sldId id="343" r:id="rId32"/>
    <p:sldId id="330" r:id="rId33"/>
    <p:sldId id="353" r:id="rId34"/>
    <p:sldId id="336" r:id="rId35"/>
  </p:sldIdLst>
  <p:sldSz cx="12161838" cy="6858000"/>
  <p:notesSz cx="6858000" cy="9144000"/>
  <p:embeddedFontLst>
    <p:embeddedFont>
      <p:font typeface="HP001 5 hàng" panose="020B0603050302020204" pitchFamily="34" charset="0"/>
      <p:regular r:id="rId37"/>
      <p:bold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HP001 5H Normal" panose="020B0603050302020204" pitchFamily="34" charset="0"/>
      <p:regular r:id="rId41"/>
    </p:embeddedFont>
    <p:embeddedFont>
      <p:font typeface="Itim" panose="020B0604020202020204" charset="-34"/>
      <p:regular r:id="rId42"/>
    </p:embeddedFont>
    <p:embeddedFont>
      <p:font typeface="Varela Round" panose="020B0604020202020204" charset="-79"/>
      <p:regular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C5EBEC"/>
    <a:srgbClr val="F5DD9B"/>
    <a:srgbClr val="F3BE89"/>
    <a:srgbClr val="EDC69D"/>
    <a:srgbClr val="F8C0D9"/>
    <a:srgbClr val="B7D8AD"/>
    <a:srgbClr val="C33C0A"/>
    <a:srgbClr val="BB855D"/>
    <a:srgbClr val="D13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84899" autoAdjust="0"/>
  </p:normalViewPr>
  <p:slideViewPr>
    <p:cSldViewPr snapToGrid="0">
      <p:cViewPr varScale="1">
        <p:scale>
          <a:sx n="58" d="100"/>
          <a:sy n="58" d="100"/>
        </p:scale>
        <p:origin x="952" y="2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7440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hỏi: Có tất cả bao nhiêu quả táo?</a:t>
            </a:r>
          </a:p>
          <a:p>
            <a:r>
              <a:rPr lang="en-US"/>
              <a:t>Có bn quả táo xanh?</a:t>
            </a:r>
          </a:p>
          <a:p>
            <a:r>
              <a:rPr lang="en-US"/>
              <a:t>Làm sao để tính được số quả táo đỏ? (Nêu bằng lời trước nhé)</a:t>
            </a:r>
          </a:p>
          <a:p>
            <a:r>
              <a:rPr lang="en-US"/>
              <a:t>Phép tính ở đây là gì?</a:t>
            </a:r>
          </a:p>
        </p:txBody>
      </p:sp>
    </p:spTree>
    <p:extLst>
      <p:ext uri="{BB962C8B-B14F-4D97-AF65-F5344CB8AC3E}">
        <p14:creationId xmlns:p14="http://schemas.microsoft.com/office/powerpoint/2010/main" val="939392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0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724751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hỏi: Có tất cả bao nhiêu quả táo?</a:t>
            </a:r>
          </a:p>
          <a:p>
            <a:r>
              <a:rPr lang="en-US"/>
              <a:t>Có bn quả táo xanh?</a:t>
            </a:r>
          </a:p>
          <a:p>
            <a:r>
              <a:rPr lang="en-US"/>
              <a:t>Làm sao để tính được số quả táo đỏ? (Nêu bằng lời trước nhé)</a:t>
            </a:r>
          </a:p>
          <a:p>
            <a:r>
              <a:rPr lang="en-US"/>
              <a:t>Phép tính ở đây là gì?</a:t>
            </a:r>
          </a:p>
        </p:txBody>
      </p:sp>
    </p:spTree>
    <p:extLst>
      <p:ext uri="{BB962C8B-B14F-4D97-AF65-F5344CB8AC3E}">
        <p14:creationId xmlns:p14="http://schemas.microsoft.com/office/powerpoint/2010/main" val="2397607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41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ô dấu hỏi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332795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91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14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85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413523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NGƯỜI SOẠN K ĐỂ SẴN KẾT QUẢ. GV NÊN CHO 1 HS LÀM BÀI MẪU RỒI HD HS CẢ LỚP CÁCH LÀM Ạ</a:t>
            </a:r>
          </a:p>
        </p:txBody>
      </p:sp>
    </p:spTree>
    <p:extLst>
      <p:ext uri="{BB962C8B-B14F-4D97-AF65-F5344CB8AC3E}">
        <p14:creationId xmlns:p14="http://schemas.microsoft.com/office/powerpoint/2010/main" val="2544767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926888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hdhs chủ động trình bày cân đối, k nên máy móc việc lùi mấy ô </a:t>
            </a:r>
          </a:p>
        </p:txBody>
      </p:sp>
    </p:spTree>
    <p:extLst>
      <p:ext uri="{BB962C8B-B14F-4D97-AF65-F5344CB8AC3E}">
        <p14:creationId xmlns:p14="http://schemas.microsoft.com/office/powerpoint/2010/main" val="894460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393E-8D12-495F-A832-3489658716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3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chú ong để tới thử thách</a:t>
            </a:r>
          </a:p>
          <a:p>
            <a:r>
              <a:rPr lang="en-US"/>
              <a:t>Chơi xong click vào con cú mèo để tới nd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393E-8D12-495F-A832-3489658716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3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tổ ong ở góc để quay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393E-8D12-495F-A832-3489658716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8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tổ ong ở góc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33320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tổ ong ở góc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63402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tổ ong ở góc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56229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4770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0132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563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8653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0325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7014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579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2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3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0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3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1781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8906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0530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58536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4669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49" r:id="rId3"/>
    <p:sldLayoutId id="2147483654" r:id="rId4"/>
    <p:sldLayoutId id="2147483689" r:id="rId5"/>
    <p:sldLayoutId id="2147483688" r:id="rId6"/>
    <p:sldLayoutId id="2147483687" r:id="rId7"/>
    <p:sldLayoutId id="2147483686" r:id="rId8"/>
    <p:sldLayoutId id="2147483685" r:id="rId9"/>
    <p:sldLayoutId id="2147483684" r:id="rId10"/>
    <p:sldLayoutId id="2147483683" r:id="rId11"/>
    <p:sldLayoutId id="2147483682" r:id="rId12"/>
    <p:sldLayoutId id="2147483681" r:id="rId13"/>
    <p:sldLayoutId id="2147483680" r:id="rId14"/>
    <p:sldLayoutId id="2147483679" r:id="rId15"/>
    <p:sldLayoutId id="2147483656" r:id="rId16"/>
    <p:sldLayoutId id="2147483657" r:id="rId17"/>
    <p:sldLayoutId id="2147483658" r:id="rId18"/>
    <p:sldLayoutId id="2147483667" r:id="rId19"/>
    <p:sldLayoutId id="2147483673" r:id="rId20"/>
    <p:sldLayoutId id="2147483678" r:id="rId21"/>
    <p:sldLayoutId id="2147483677" r:id="rId22"/>
    <p:sldLayoutId id="2147483676" r:id="rId23"/>
    <p:sldLayoutId id="2147483675" r:id="rId24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slide" Target="slide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3.gif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gif"/><Relationship Id="rId5" Type="http://schemas.openxmlformats.org/officeDocument/2006/relationships/image" Target="../media/image32.gif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6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4.png"/><Relationship Id="rId7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2.gif"/><Relationship Id="rId10" Type="http://schemas.openxmlformats.org/officeDocument/2006/relationships/image" Target="../media/image25.png"/><Relationship Id="rId4" Type="http://schemas.openxmlformats.org/officeDocument/2006/relationships/slide" Target="slide8.xml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4.jp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4.jp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4.jp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A5BB4B-A7E6-A313-9089-2EAAE454B900}"/>
              </a:ext>
            </a:extLst>
          </p:cNvPr>
          <p:cNvSpPr txBox="1"/>
          <p:nvPr/>
        </p:nvSpPr>
        <p:spPr>
          <a:xfrm>
            <a:off x="3734425" y="270878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Tìm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à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ần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xmlns="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xmlns="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xmlns="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xmlns="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xmlns="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xmlns="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xmlns="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BD1C23-785B-3458-C8C6-9F396CA2E6A3}"/>
              </a:ext>
            </a:extLst>
          </p:cNvPr>
          <p:cNvSpPr txBox="1"/>
          <p:nvPr/>
        </p:nvSpPr>
        <p:spPr>
          <a:xfrm>
            <a:off x="2908659" y="364756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cųg,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Ǉrừ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(Ǉ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 2) 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046" y="-447586"/>
            <a:ext cx="11325711" cy="6962686"/>
          </a:xfrm>
          <a:prstGeom prst="rect">
            <a:avLst/>
          </a:prstGeom>
        </p:spPr>
      </p:pic>
      <p:pic>
        <p:nvPicPr>
          <p:cNvPr id="26" name="Picture 25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3401" y="5709347"/>
            <a:ext cx="1368207" cy="114017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43B104B-00CD-E076-20F0-DBBF40F059E2}"/>
              </a:ext>
            </a:extLst>
          </p:cNvPr>
          <p:cNvSpPr txBox="1"/>
          <p:nvPr/>
        </p:nvSpPr>
        <p:spPr>
          <a:xfrm>
            <a:off x="2856989" y="2274838"/>
            <a:ext cx="62198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chemeClr val="tx1"/>
                </a:solidFill>
                <a:latin typeface="+mj-lt"/>
              </a:rPr>
              <a:t>Mình là chú ong mang lại may mắn cho bạn.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148CA11-AD4A-2126-23FB-C98AA9088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94" y="4670944"/>
            <a:ext cx="2234850" cy="201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3: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TÌM THÀNH PHẦN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TRONG PHÉP CỘNG, PHÉP TRỪ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a) Tìm số bị trừ</a:t>
            </a:r>
          </a:p>
          <a:p>
            <a:pPr algn="just"/>
            <a:r>
              <a:rPr lang="en-US" sz="3200"/>
              <a:t>Việt có một số viên bi. Việt đã cho bạn 5 viên, còn lại 3 viên bi. Hỏi lúc đầu Việt có bao nhiêu viên bi?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488FB6F-D98E-267C-086D-304E0627ACA4}"/>
              </a:ext>
            </a:extLst>
          </p:cNvPr>
          <p:cNvSpPr/>
          <p:nvPr/>
        </p:nvSpPr>
        <p:spPr>
          <a:xfrm>
            <a:off x="1781256" y="5107384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011BC4E-8645-A054-94BC-E0FBBF9D453A}"/>
              </a:ext>
            </a:extLst>
          </p:cNvPr>
          <p:cNvSpPr txBox="1"/>
          <p:nvPr/>
        </p:nvSpPr>
        <p:spPr>
          <a:xfrm>
            <a:off x="6483293" y="2300679"/>
            <a:ext cx="567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Số bi lúc đầu Việt có bằng </a:t>
            </a:r>
            <a:r>
              <a:rPr lang="en-US" sz="3200" b="1"/>
              <a:t>tổng số bi còn lại</a:t>
            </a:r>
            <a:r>
              <a:rPr lang="en-US" sz="3200"/>
              <a:t> và </a:t>
            </a:r>
            <a:r>
              <a:rPr lang="en-US" sz="3200" b="1"/>
              <a:t>số bi đã cho</a:t>
            </a:r>
            <a:r>
              <a:rPr lang="en-US" sz="320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CBEC614-AFAC-DA6B-C926-3CE5B435E565}"/>
              </a:ext>
            </a:extLst>
          </p:cNvPr>
          <p:cNvSpPr txBox="1"/>
          <p:nvPr/>
        </p:nvSpPr>
        <p:spPr>
          <a:xfrm>
            <a:off x="6468764" y="3991508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Số bi Việt có là: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852928F-6263-1D5E-66DE-5151B41771ED}"/>
              </a:ext>
            </a:extLst>
          </p:cNvPr>
          <p:cNvSpPr txBox="1"/>
          <p:nvPr/>
        </p:nvSpPr>
        <p:spPr>
          <a:xfrm>
            <a:off x="8021490" y="4732866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3 + 5 = 8 (viên)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309B722-6F4C-5625-CC87-CE5F0BC418C1}"/>
              </a:ext>
            </a:extLst>
          </p:cNvPr>
          <p:cNvSpPr/>
          <p:nvPr/>
        </p:nvSpPr>
        <p:spPr>
          <a:xfrm>
            <a:off x="47492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DE4D209-A3CD-138B-A65D-026B7F841E60}"/>
              </a:ext>
            </a:extLst>
          </p:cNvPr>
          <p:cNvSpPr/>
          <p:nvPr/>
        </p:nvSpPr>
        <p:spPr>
          <a:xfrm>
            <a:off x="1163349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1106DC3-7600-0582-9422-EA6784C5942D}"/>
              </a:ext>
            </a:extLst>
          </p:cNvPr>
          <p:cNvSpPr/>
          <p:nvPr/>
        </p:nvSpPr>
        <p:spPr>
          <a:xfrm>
            <a:off x="1851777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EDDB49A-9D6B-05CF-6FE9-A9BC24FBADF8}"/>
              </a:ext>
            </a:extLst>
          </p:cNvPr>
          <p:cNvSpPr/>
          <p:nvPr/>
        </p:nvSpPr>
        <p:spPr>
          <a:xfrm>
            <a:off x="2538815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5BC483BF-2553-C32F-2565-D19B66BBEC7C}"/>
              </a:ext>
            </a:extLst>
          </p:cNvPr>
          <p:cNvSpPr/>
          <p:nvPr/>
        </p:nvSpPr>
        <p:spPr>
          <a:xfrm>
            <a:off x="3227243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62831830-A1AE-E80F-A236-A283D6426A09}"/>
              </a:ext>
            </a:extLst>
          </p:cNvPr>
          <p:cNvSpPr/>
          <p:nvPr/>
        </p:nvSpPr>
        <p:spPr>
          <a:xfrm>
            <a:off x="391567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6D939AC-76C4-03E6-B403-3893FDA39944}"/>
              </a:ext>
            </a:extLst>
          </p:cNvPr>
          <p:cNvSpPr/>
          <p:nvPr/>
        </p:nvSpPr>
        <p:spPr>
          <a:xfrm>
            <a:off x="460353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4FF94D3-8CE7-71BD-750D-682854140AB2}"/>
              </a:ext>
            </a:extLst>
          </p:cNvPr>
          <p:cNvSpPr/>
          <p:nvPr/>
        </p:nvSpPr>
        <p:spPr>
          <a:xfrm>
            <a:off x="5291959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uble Brace 34">
            <a:extLst>
              <a:ext uri="{FF2B5EF4-FFF2-40B4-BE49-F238E27FC236}">
                <a16:creationId xmlns:a16="http://schemas.microsoft.com/office/drawing/2014/main" xmlns="" id="{4F08E1A8-E323-F111-6522-A0B83692CEF7}"/>
              </a:ext>
            </a:extLst>
          </p:cNvPr>
          <p:cNvSpPr/>
          <p:nvPr/>
        </p:nvSpPr>
        <p:spPr>
          <a:xfrm rot="16200000">
            <a:off x="2176286" y="1571720"/>
            <a:ext cx="1950339" cy="538459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33F96B1-46E9-14D3-5870-7445264C75B6}"/>
              </a:ext>
            </a:extLst>
          </p:cNvPr>
          <p:cNvGrpSpPr/>
          <p:nvPr/>
        </p:nvGrpSpPr>
        <p:grpSpPr>
          <a:xfrm>
            <a:off x="-228441" y="4182294"/>
            <a:ext cx="6309360" cy="203204"/>
            <a:chOff x="-134129" y="3800417"/>
            <a:chExt cx="8489853" cy="26286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D1573EC1-230F-01A2-B383-C511DB320B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2639" b="5110"/>
            <a:stretch/>
          </p:blipFill>
          <p:spPr bwMode="auto">
            <a:xfrm>
              <a:off x="-134129" y="3800417"/>
              <a:ext cx="8489853" cy="262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344DB00-68BA-6E0D-0735-13144D65D0D1}"/>
                </a:ext>
              </a:extLst>
            </p:cNvPr>
            <p:cNvCxnSpPr>
              <a:cxnSpLocks/>
            </p:cNvCxnSpPr>
            <p:nvPr/>
          </p:nvCxnSpPr>
          <p:spPr>
            <a:xfrm>
              <a:off x="764626" y="3938925"/>
              <a:ext cx="73230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Double Brace 34">
            <a:extLst>
              <a:ext uri="{FF2B5EF4-FFF2-40B4-BE49-F238E27FC236}">
                <a16:creationId xmlns:a16="http://schemas.microsoft.com/office/drawing/2014/main" xmlns="" id="{434A2680-5C67-7C49-BF6A-974438B1FA01}"/>
              </a:ext>
            </a:extLst>
          </p:cNvPr>
          <p:cNvSpPr/>
          <p:nvPr/>
        </p:nvSpPr>
        <p:spPr>
          <a:xfrm rot="5400000">
            <a:off x="1140595" y="2282616"/>
            <a:ext cx="1950339" cy="345717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763D676-3DD0-F09A-98D5-B4875141EAC1}"/>
              </a:ext>
            </a:extLst>
          </p:cNvPr>
          <p:cNvSpPr txBox="1"/>
          <p:nvPr/>
        </p:nvSpPr>
        <p:spPr>
          <a:xfrm>
            <a:off x="1439246" y="4283896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Đã cho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A305B97A-45A6-1B9C-FB6C-28C2DAE05233}"/>
              </a:ext>
            </a:extLst>
          </p:cNvPr>
          <p:cNvSpPr/>
          <p:nvPr/>
        </p:nvSpPr>
        <p:spPr>
          <a:xfrm>
            <a:off x="4492763" y="5107384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Double Brace 34">
            <a:extLst>
              <a:ext uri="{FF2B5EF4-FFF2-40B4-BE49-F238E27FC236}">
                <a16:creationId xmlns:a16="http://schemas.microsoft.com/office/drawing/2014/main" xmlns="" id="{72FC048A-DA72-0395-56C3-2FFB75078D58}"/>
              </a:ext>
            </a:extLst>
          </p:cNvPr>
          <p:cNvSpPr/>
          <p:nvPr/>
        </p:nvSpPr>
        <p:spPr>
          <a:xfrm rot="5400000">
            <a:off x="3878634" y="2986119"/>
            <a:ext cx="1950339" cy="201255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4A124BA-2416-DA61-1786-2BD2577879E6}"/>
              </a:ext>
            </a:extLst>
          </p:cNvPr>
          <p:cNvSpPr txBox="1"/>
          <p:nvPr/>
        </p:nvSpPr>
        <p:spPr>
          <a:xfrm>
            <a:off x="4150753" y="4283896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Còn lại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94ACAF7-DC46-5C0B-B972-DDF33057769E}"/>
              </a:ext>
            </a:extLst>
          </p:cNvPr>
          <p:cNvSpPr txBox="1"/>
          <p:nvPr/>
        </p:nvSpPr>
        <p:spPr>
          <a:xfrm>
            <a:off x="1026715" y="2599002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Số bi có: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8136D312-B664-7494-4560-4E020B3197F6}"/>
              </a:ext>
            </a:extLst>
          </p:cNvPr>
          <p:cNvSpPr/>
          <p:nvPr/>
        </p:nvSpPr>
        <p:spPr>
          <a:xfrm>
            <a:off x="2814712" y="2549423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/>
      <p:bldP spid="39" grpId="0"/>
      <p:bldP spid="41" grpId="0"/>
      <p:bldP spid="2" grpId="0" animBg="1"/>
      <p:bldP spid="32" grpId="0" animBg="1"/>
      <p:bldP spid="33" grpId="0" animBg="1"/>
      <p:bldP spid="34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/>
      <p:bldP spid="49" grpId="0" animBg="1"/>
      <p:bldP spid="50" grpId="0" animBg="1"/>
      <p:bldP spid="51" grpId="0"/>
      <p:bldP spid="52" grpId="0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FCB9553-08A6-625A-D1E6-4F3AC5155316}"/>
              </a:ext>
            </a:extLst>
          </p:cNvPr>
          <p:cNvGrpSpPr/>
          <p:nvPr/>
        </p:nvGrpSpPr>
        <p:grpSpPr>
          <a:xfrm>
            <a:off x="1158137" y="3628690"/>
            <a:ext cx="9845562" cy="2875162"/>
            <a:chOff x="1485059" y="6710417"/>
            <a:chExt cx="9845562" cy="287516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8BA68D37-B6DD-5935-9ECD-4DFC24AE11CE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8C36D7D-E892-DD60-E09F-FAB0FC05596A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/>
                <a:t>	    –     5     =     3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051087FA-3102-7A9A-929A-235C5E0560EA}"/>
                </a:ext>
              </a:extLst>
            </p:cNvPr>
            <p:cNvSpPr/>
            <p:nvPr/>
          </p:nvSpPr>
          <p:spPr>
            <a:xfrm>
              <a:off x="2857258" y="6817181"/>
              <a:ext cx="1015663" cy="1015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271C29B-D8A6-9F66-778D-4E7DA73D3C8A}"/>
              </a:ext>
            </a:extLst>
          </p:cNvPr>
          <p:cNvSpPr/>
          <p:nvPr/>
        </p:nvSpPr>
        <p:spPr>
          <a:xfrm>
            <a:off x="1868048" y="5397910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bị trừ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F64CE3A8-8C5B-D265-1669-6786F4E3443A}"/>
              </a:ext>
            </a:extLst>
          </p:cNvPr>
          <p:cNvCxnSpPr>
            <a:cxnSpLocks/>
          </p:cNvCxnSpPr>
          <p:nvPr/>
        </p:nvCxnSpPr>
        <p:spPr>
          <a:xfrm>
            <a:off x="3040744" y="4782352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A7D372BB-100B-7C5C-BBC3-8FCF9B4F7B95}"/>
              </a:ext>
            </a:extLst>
          </p:cNvPr>
          <p:cNvSpPr/>
          <p:nvPr/>
        </p:nvSpPr>
        <p:spPr>
          <a:xfrm>
            <a:off x="4823603" y="5436421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trừ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8427FE4-1CDD-CD49-4438-E13666DACF38}"/>
              </a:ext>
            </a:extLst>
          </p:cNvPr>
          <p:cNvCxnSpPr>
            <a:cxnSpLocks/>
          </p:cNvCxnSpPr>
          <p:nvPr/>
        </p:nvCxnSpPr>
        <p:spPr>
          <a:xfrm>
            <a:off x="5996299" y="4820863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C156C61F-868C-B365-35A6-2F89F1DB1275}"/>
              </a:ext>
            </a:extLst>
          </p:cNvPr>
          <p:cNvSpPr/>
          <p:nvPr/>
        </p:nvSpPr>
        <p:spPr>
          <a:xfrm>
            <a:off x="7789573" y="5433394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Hiệu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8B3209C-2CF0-FD3A-41E2-F958EA31821C}"/>
              </a:ext>
            </a:extLst>
          </p:cNvPr>
          <p:cNvCxnSpPr>
            <a:cxnSpLocks/>
          </p:cNvCxnSpPr>
          <p:nvPr/>
        </p:nvCxnSpPr>
        <p:spPr>
          <a:xfrm>
            <a:off x="8962269" y="4820863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6AC450-27A7-986D-1483-50DC75B8D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84" y="844704"/>
            <a:ext cx="4830668" cy="26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66EFBB-93DC-2379-B69D-21F48A9D9BFE}"/>
              </a:ext>
            </a:extLst>
          </p:cNvPr>
          <p:cNvSpPr/>
          <p:nvPr/>
        </p:nvSpPr>
        <p:spPr>
          <a:xfrm>
            <a:off x="3981450" y="4797682"/>
            <a:ext cx="7962900" cy="936872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Muốn tìm một số bị trừ, ta cần làm gì?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4AE1D6-AB43-35F1-113F-B732C8C97813}"/>
              </a:ext>
            </a:extLst>
          </p:cNvPr>
          <p:cNvSpPr/>
          <p:nvPr/>
        </p:nvSpPr>
        <p:spPr>
          <a:xfrm>
            <a:off x="3981450" y="4112416"/>
            <a:ext cx="7962900" cy="233097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Muốn tìm một số bị trừ, ta lấy hiệu cộng với số trừ.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623747DD-2CAD-C0F3-C2E9-641DFC99F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5C06EDA-0259-C2B4-07B1-A9561F12DE6B}"/>
              </a:ext>
            </a:extLst>
          </p:cNvPr>
          <p:cNvGrpSpPr/>
          <p:nvPr/>
        </p:nvGrpSpPr>
        <p:grpSpPr>
          <a:xfrm>
            <a:off x="1158138" y="967178"/>
            <a:ext cx="9845562" cy="2875162"/>
            <a:chOff x="1485059" y="6710417"/>
            <a:chExt cx="9845562" cy="287516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A80F379C-5E92-FB0D-2EA1-52B2BD6A9ACF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A8176F6-7927-413A-C37D-50C076549FC2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/>
                <a:t>	    –     5     =     3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19F26849-D4E1-D69E-8DB0-A8F3FE5651F0}"/>
                </a:ext>
              </a:extLst>
            </p:cNvPr>
            <p:cNvSpPr/>
            <p:nvPr/>
          </p:nvSpPr>
          <p:spPr>
            <a:xfrm>
              <a:off x="2857258" y="6817181"/>
              <a:ext cx="1015663" cy="1015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2CF1EBFC-CD08-D2C9-BAE4-09C85AE4DBBE}"/>
              </a:ext>
            </a:extLst>
          </p:cNvPr>
          <p:cNvSpPr/>
          <p:nvPr/>
        </p:nvSpPr>
        <p:spPr>
          <a:xfrm>
            <a:off x="1868049" y="2736398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bị trừ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1392746-6AD0-B574-BBA8-155490419D35}"/>
              </a:ext>
            </a:extLst>
          </p:cNvPr>
          <p:cNvCxnSpPr>
            <a:cxnSpLocks/>
          </p:cNvCxnSpPr>
          <p:nvPr/>
        </p:nvCxnSpPr>
        <p:spPr>
          <a:xfrm>
            <a:off x="3040745" y="2120840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54DE8D6-7464-8E86-69AE-2BEBF9BC6C98}"/>
              </a:ext>
            </a:extLst>
          </p:cNvPr>
          <p:cNvSpPr/>
          <p:nvPr/>
        </p:nvSpPr>
        <p:spPr>
          <a:xfrm>
            <a:off x="4823604" y="2774909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trừ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C5BC98A-BE36-B279-BFC3-47011A97F4F5}"/>
              </a:ext>
            </a:extLst>
          </p:cNvPr>
          <p:cNvCxnSpPr>
            <a:cxnSpLocks/>
          </p:cNvCxnSpPr>
          <p:nvPr/>
        </p:nvCxnSpPr>
        <p:spPr>
          <a:xfrm>
            <a:off x="5996300" y="2159351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37A1D68-A70B-2B4B-E736-C9AC25E7B873}"/>
              </a:ext>
            </a:extLst>
          </p:cNvPr>
          <p:cNvSpPr/>
          <p:nvPr/>
        </p:nvSpPr>
        <p:spPr>
          <a:xfrm>
            <a:off x="7789574" y="2771882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Hiệu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CB0F117A-6A5A-8525-EB26-21869F7DA5E4}"/>
              </a:ext>
            </a:extLst>
          </p:cNvPr>
          <p:cNvCxnSpPr>
            <a:cxnSpLocks/>
          </p:cNvCxnSpPr>
          <p:nvPr/>
        </p:nvCxnSpPr>
        <p:spPr>
          <a:xfrm>
            <a:off x="8962270" y="2159351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A0769A2-C5AF-6F09-537E-97819C629AD7}"/>
              </a:ext>
            </a:extLst>
          </p:cNvPr>
          <p:cNvSpPr txBox="1"/>
          <p:nvPr/>
        </p:nvSpPr>
        <p:spPr>
          <a:xfrm>
            <a:off x="217488" y="4155926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Số bi Việt có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018013B-59EC-5D32-27FE-AC60A8B2BB59}"/>
              </a:ext>
            </a:extLst>
          </p:cNvPr>
          <p:cNvSpPr txBox="1"/>
          <p:nvPr/>
        </p:nvSpPr>
        <p:spPr>
          <a:xfrm>
            <a:off x="709948" y="4883958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3 + 5 = 8 (viên)</a:t>
            </a:r>
          </a:p>
        </p:txBody>
      </p:sp>
    </p:spTree>
    <p:extLst>
      <p:ext uri="{BB962C8B-B14F-4D97-AF65-F5344CB8AC3E}">
        <p14:creationId xmlns:p14="http://schemas.microsoft.com/office/powerpoint/2010/main" val="83485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b) Tìm số trừ</a:t>
            </a:r>
          </a:p>
          <a:p>
            <a:pPr algn="just"/>
            <a:r>
              <a:rPr lang="en-US" sz="3200"/>
              <a:t>Nam có 8 viên bi, Nam cho bạn một số viên bi và còn lại 3 viên bi. Hỏi Nam đã cho bạn mấy viên bi?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3488FB6F-D98E-267C-086D-304E0627ACA4}"/>
              </a:ext>
            </a:extLst>
          </p:cNvPr>
          <p:cNvSpPr/>
          <p:nvPr/>
        </p:nvSpPr>
        <p:spPr>
          <a:xfrm>
            <a:off x="1781256" y="5107384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011BC4E-8645-A054-94BC-E0FBBF9D453A}"/>
              </a:ext>
            </a:extLst>
          </p:cNvPr>
          <p:cNvSpPr txBox="1"/>
          <p:nvPr/>
        </p:nvSpPr>
        <p:spPr>
          <a:xfrm>
            <a:off x="6483293" y="3105076"/>
            <a:ext cx="5485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Nam đã cho bạn số viên bi là: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852928F-6263-1D5E-66DE-5151B41771ED}"/>
              </a:ext>
            </a:extLst>
          </p:cNvPr>
          <p:cNvSpPr txBox="1"/>
          <p:nvPr/>
        </p:nvSpPr>
        <p:spPr>
          <a:xfrm>
            <a:off x="7683938" y="4199950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8 – 3 = 5 (viên)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309B722-6F4C-5625-CC87-CE5F0BC418C1}"/>
              </a:ext>
            </a:extLst>
          </p:cNvPr>
          <p:cNvSpPr/>
          <p:nvPr/>
        </p:nvSpPr>
        <p:spPr>
          <a:xfrm>
            <a:off x="47492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DE4D209-A3CD-138B-A65D-026B7F841E60}"/>
              </a:ext>
            </a:extLst>
          </p:cNvPr>
          <p:cNvSpPr/>
          <p:nvPr/>
        </p:nvSpPr>
        <p:spPr>
          <a:xfrm>
            <a:off x="1163349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1106DC3-7600-0582-9422-EA6784C5942D}"/>
              </a:ext>
            </a:extLst>
          </p:cNvPr>
          <p:cNvSpPr/>
          <p:nvPr/>
        </p:nvSpPr>
        <p:spPr>
          <a:xfrm>
            <a:off x="1851777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EDDB49A-9D6B-05CF-6FE9-A9BC24FBADF8}"/>
              </a:ext>
            </a:extLst>
          </p:cNvPr>
          <p:cNvSpPr/>
          <p:nvPr/>
        </p:nvSpPr>
        <p:spPr>
          <a:xfrm>
            <a:off x="2538815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5BC483BF-2553-C32F-2565-D19B66BBEC7C}"/>
              </a:ext>
            </a:extLst>
          </p:cNvPr>
          <p:cNvSpPr/>
          <p:nvPr/>
        </p:nvSpPr>
        <p:spPr>
          <a:xfrm>
            <a:off x="3227243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62831830-A1AE-E80F-A236-A283D6426A09}"/>
              </a:ext>
            </a:extLst>
          </p:cNvPr>
          <p:cNvSpPr/>
          <p:nvPr/>
        </p:nvSpPr>
        <p:spPr>
          <a:xfrm>
            <a:off x="391567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6D939AC-76C4-03E6-B403-3893FDA39944}"/>
              </a:ext>
            </a:extLst>
          </p:cNvPr>
          <p:cNvSpPr/>
          <p:nvPr/>
        </p:nvSpPr>
        <p:spPr>
          <a:xfrm>
            <a:off x="4603531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4FF94D3-8CE7-71BD-750D-682854140AB2}"/>
              </a:ext>
            </a:extLst>
          </p:cNvPr>
          <p:cNvSpPr/>
          <p:nvPr/>
        </p:nvSpPr>
        <p:spPr>
          <a:xfrm>
            <a:off x="5291959" y="3630500"/>
            <a:ext cx="551794" cy="551794"/>
          </a:xfrm>
          <a:prstGeom prst="ellipse">
            <a:avLst/>
          </a:prstGeom>
          <a:solidFill>
            <a:srgbClr val="DE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uble Brace 34">
            <a:extLst>
              <a:ext uri="{FF2B5EF4-FFF2-40B4-BE49-F238E27FC236}">
                <a16:creationId xmlns:a16="http://schemas.microsoft.com/office/drawing/2014/main" xmlns="" id="{4F08E1A8-E323-F111-6522-A0B83692CEF7}"/>
              </a:ext>
            </a:extLst>
          </p:cNvPr>
          <p:cNvSpPr/>
          <p:nvPr/>
        </p:nvSpPr>
        <p:spPr>
          <a:xfrm rot="16200000">
            <a:off x="2176286" y="1571720"/>
            <a:ext cx="1950339" cy="538459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33F96B1-46E9-14D3-5870-7445264C75B6}"/>
              </a:ext>
            </a:extLst>
          </p:cNvPr>
          <p:cNvGrpSpPr/>
          <p:nvPr/>
        </p:nvGrpSpPr>
        <p:grpSpPr>
          <a:xfrm>
            <a:off x="-228441" y="4182294"/>
            <a:ext cx="6309360" cy="203204"/>
            <a:chOff x="-134129" y="3800417"/>
            <a:chExt cx="8489853" cy="26286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D1573EC1-230F-01A2-B383-C511DB320B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2639" b="5110"/>
            <a:stretch/>
          </p:blipFill>
          <p:spPr bwMode="auto">
            <a:xfrm>
              <a:off x="-134129" y="3800417"/>
              <a:ext cx="8489853" cy="262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344DB00-68BA-6E0D-0735-13144D65D0D1}"/>
                </a:ext>
              </a:extLst>
            </p:cNvPr>
            <p:cNvCxnSpPr>
              <a:cxnSpLocks/>
            </p:cNvCxnSpPr>
            <p:nvPr/>
          </p:nvCxnSpPr>
          <p:spPr>
            <a:xfrm>
              <a:off x="764626" y="3938925"/>
              <a:ext cx="73230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Double Brace 34">
            <a:extLst>
              <a:ext uri="{FF2B5EF4-FFF2-40B4-BE49-F238E27FC236}">
                <a16:creationId xmlns:a16="http://schemas.microsoft.com/office/drawing/2014/main" xmlns="" id="{434A2680-5C67-7C49-BF6A-974438B1FA01}"/>
              </a:ext>
            </a:extLst>
          </p:cNvPr>
          <p:cNvSpPr/>
          <p:nvPr/>
        </p:nvSpPr>
        <p:spPr>
          <a:xfrm rot="5400000">
            <a:off x="1140595" y="2282615"/>
            <a:ext cx="1950339" cy="345717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763D676-3DD0-F09A-98D5-B4875141EAC1}"/>
              </a:ext>
            </a:extLst>
          </p:cNvPr>
          <p:cNvSpPr txBox="1"/>
          <p:nvPr/>
        </p:nvSpPr>
        <p:spPr>
          <a:xfrm>
            <a:off x="1439246" y="4283896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Đã cho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A305B97A-45A6-1B9C-FB6C-28C2DAE05233}"/>
              </a:ext>
            </a:extLst>
          </p:cNvPr>
          <p:cNvSpPr/>
          <p:nvPr/>
        </p:nvSpPr>
        <p:spPr>
          <a:xfrm>
            <a:off x="4492763" y="5107384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Double Brace 34">
            <a:extLst>
              <a:ext uri="{FF2B5EF4-FFF2-40B4-BE49-F238E27FC236}">
                <a16:creationId xmlns:a16="http://schemas.microsoft.com/office/drawing/2014/main" xmlns="" id="{72FC048A-DA72-0395-56C3-2FFB75078D58}"/>
              </a:ext>
            </a:extLst>
          </p:cNvPr>
          <p:cNvSpPr/>
          <p:nvPr/>
        </p:nvSpPr>
        <p:spPr>
          <a:xfrm rot="5400000">
            <a:off x="3878634" y="2986119"/>
            <a:ext cx="1950339" cy="201255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4A124BA-2416-DA61-1786-2BD2577879E6}"/>
              </a:ext>
            </a:extLst>
          </p:cNvPr>
          <p:cNvSpPr txBox="1"/>
          <p:nvPr/>
        </p:nvSpPr>
        <p:spPr>
          <a:xfrm>
            <a:off x="4150753" y="4283896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Còn lại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94ACAF7-DC46-5C0B-B972-DDF33057769E}"/>
              </a:ext>
            </a:extLst>
          </p:cNvPr>
          <p:cNvSpPr txBox="1"/>
          <p:nvPr/>
        </p:nvSpPr>
        <p:spPr>
          <a:xfrm>
            <a:off x="1026715" y="2599002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Số bi có: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8136D312-B664-7494-4560-4E020B3197F6}"/>
              </a:ext>
            </a:extLst>
          </p:cNvPr>
          <p:cNvSpPr/>
          <p:nvPr/>
        </p:nvSpPr>
        <p:spPr>
          <a:xfrm>
            <a:off x="2814712" y="2549423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549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/>
      <p:bldP spid="41" grpId="0"/>
      <p:bldP spid="2" grpId="0" animBg="1"/>
      <p:bldP spid="32" grpId="0" animBg="1"/>
      <p:bldP spid="33" grpId="0" animBg="1"/>
      <p:bldP spid="34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/>
      <p:bldP spid="49" grpId="0" animBg="1"/>
      <p:bldP spid="50" grpId="0" animBg="1"/>
      <p:bldP spid="51" grpId="0"/>
      <p:bldP spid="52" grpId="0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FCB9553-08A6-625A-D1E6-4F3AC5155316}"/>
              </a:ext>
            </a:extLst>
          </p:cNvPr>
          <p:cNvGrpSpPr/>
          <p:nvPr/>
        </p:nvGrpSpPr>
        <p:grpSpPr>
          <a:xfrm>
            <a:off x="1158137" y="3628690"/>
            <a:ext cx="9845562" cy="2875162"/>
            <a:chOff x="1485059" y="6710417"/>
            <a:chExt cx="9845562" cy="287516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8BA68D37-B6DD-5935-9ECD-4DFC24AE11CE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8C36D7D-E892-DD60-E09F-FAB0FC05596A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/>
                <a:t> 8	    –            =     3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051087FA-3102-7A9A-929A-235C5E0560EA}"/>
                </a:ext>
              </a:extLst>
            </p:cNvPr>
            <p:cNvSpPr/>
            <p:nvPr/>
          </p:nvSpPr>
          <p:spPr>
            <a:xfrm>
              <a:off x="5812813" y="6883900"/>
              <a:ext cx="1015663" cy="1015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271C29B-D8A6-9F66-778D-4E7DA73D3C8A}"/>
              </a:ext>
            </a:extLst>
          </p:cNvPr>
          <p:cNvSpPr/>
          <p:nvPr/>
        </p:nvSpPr>
        <p:spPr>
          <a:xfrm>
            <a:off x="1868048" y="5397910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bị trừ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F64CE3A8-8C5B-D265-1669-6786F4E3443A}"/>
              </a:ext>
            </a:extLst>
          </p:cNvPr>
          <p:cNvCxnSpPr>
            <a:cxnSpLocks/>
          </p:cNvCxnSpPr>
          <p:nvPr/>
        </p:nvCxnSpPr>
        <p:spPr>
          <a:xfrm>
            <a:off x="3040744" y="4782352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A7D372BB-100B-7C5C-BBC3-8FCF9B4F7B95}"/>
              </a:ext>
            </a:extLst>
          </p:cNvPr>
          <p:cNvSpPr/>
          <p:nvPr/>
        </p:nvSpPr>
        <p:spPr>
          <a:xfrm>
            <a:off x="4823603" y="5436421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Số trừ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8427FE4-1CDD-CD49-4438-E13666DACF38}"/>
              </a:ext>
            </a:extLst>
          </p:cNvPr>
          <p:cNvCxnSpPr>
            <a:cxnSpLocks/>
          </p:cNvCxnSpPr>
          <p:nvPr/>
        </p:nvCxnSpPr>
        <p:spPr>
          <a:xfrm>
            <a:off x="5996299" y="4820863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C156C61F-868C-B365-35A6-2F89F1DB1275}"/>
              </a:ext>
            </a:extLst>
          </p:cNvPr>
          <p:cNvSpPr/>
          <p:nvPr/>
        </p:nvSpPr>
        <p:spPr>
          <a:xfrm>
            <a:off x="7789573" y="5433394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Hiệu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8B3209C-2CF0-FD3A-41E2-F958EA31821C}"/>
              </a:ext>
            </a:extLst>
          </p:cNvPr>
          <p:cNvCxnSpPr>
            <a:cxnSpLocks/>
          </p:cNvCxnSpPr>
          <p:nvPr/>
        </p:nvCxnSpPr>
        <p:spPr>
          <a:xfrm>
            <a:off x="8962269" y="4820863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38B46B-9FB7-9647-2E3C-92A89844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19" y="753906"/>
            <a:ext cx="4863608" cy="27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666EFBB-93DC-2379-B69D-21F48A9D9BFE}"/>
              </a:ext>
            </a:extLst>
          </p:cNvPr>
          <p:cNvSpPr/>
          <p:nvPr/>
        </p:nvSpPr>
        <p:spPr>
          <a:xfrm>
            <a:off x="3981450" y="4797682"/>
            <a:ext cx="7962900" cy="936872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Muốn tìm một số trừ, ta cần làm gì?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4AE1D6-AB43-35F1-113F-B732C8C97813}"/>
              </a:ext>
            </a:extLst>
          </p:cNvPr>
          <p:cNvSpPr/>
          <p:nvPr/>
        </p:nvSpPr>
        <p:spPr>
          <a:xfrm>
            <a:off x="3853543" y="4100630"/>
            <a:ext cx="7962900" cy="233097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Muốn tìm một số trừ, ta lấy số bị trừ trừ đi hiệu.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623747DD-2CAD-C0F3-C2E9-641DFC99F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279318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Tìm số bị trừ, số trừ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6E2042-60E8-0346-676F-AF51413C2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331" y="1013364"/>
            <a:ext cx="8075722" cy="23902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58C6F5-4357-95C9-3664-8C7420CEA520}"/>
              </a:ext>
            </a:extLst>
          </p:cNvPr>
          <p:cNvSpPr txBox="1"/>
          <p:nvPr/>
        </p:nvSpPr>
        <p:spPr>
          <a:xfrm>
            <a:off x="0" y="3702808"/>
            <a:ext cx="3853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/>
              <a:t>Nam đã cho bạn số viên bi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885C8DD-B388-5ECF-1663-72014B5347E4}"/>
              </a:ext>
            </a:extLst>
          </p:cNvPr>
          <p:cNvSpPr txBox="1"/>
          <p:nvPr/>
        </p:nvSpPr>
        <p:spPr>
          <a:xfrm>
            <a:off x="482188" y="4904089"/>
            <a:ext cx="525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8 – 3 = 5 (viên)</a:t>
            </a:r>
          </a:p>
        </p:txBody>
      </p:sp>
    </p:spTree>
    <p:extLst>
      <p:ext uri="{BB962C8B-B14F-4D97-AF65-F5344CB8AC3E}">
        <p14:creationId xmlns:p14="http://schemas.microsoft.com/office/powerpoint/2010/main" val="210754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xmlns="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837" y="54750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các bạn nhé!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FCB9553-08A6-625A-D1E6-4F3AC5155316}"/>
              </a:ext>
            </a:extLst>
          </p:cNvPr>
          <p:cNvGrpSpPr/>
          <p:nvPr/>
        </p:nvGrpSpPr>
        <p:grpSpPr>
          <a:xfrm>
            <a:off x="1158138" y="2628733"/>
            <a:ext cx="9845562" cy="2875162"/>
            <a:chOff x="1485059" y="6710417"/>
            <a:chExt cx="9845562" cy="287516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8BA68D37-B6DD-5935-9ECD-4DFC24AE11CE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8C36D7D-E892-DD60-E09F-FAB0FC05596A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/>
                <a:t>15    –      5      =    10</a:t>
              </a:r>
            </a:p>
          </p:txBody>
        </p:sp>
      </p:grpSp>
      <p:sp>
        <p:nvSpPr>
          <p:cNvPr id="27" name="1">
            <a:extLst>
              <a:ext uri="{FF2B5EF4-FFF2-40B4-BE49-F238E27FC236}">
                <a16:creationId xmlns:a16="http://schemas.microsoft.com/office/drawing/2014/main" xmlns="" id="{4271C29B-D8A6-9F66-778D-4E7DA73D3C8A}"/>
              </a:ext>
            </a:extLst>
          </p:cNvPr>
          <p:cNvSpPr/>
          <p:nvPr/>
        </p:nvSpPr>
        <p:spPr>
          <a:xfrm>
            <a:off x="1868049" y="4397953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F64CE3A8-8C5B-D265-1669-6786F4E3443A}"/>
              </a:ext>
            </a:extLst>
          </p:cNvPr>
          <p:cNvCxnSpPr>
            <a:cxnSpLocks/>
          </p:cNvCxnSpPr>
          <p:nvPr/>
        </p:nvCxnSpPr>
        <p:spPr>
          <a:xfrm>
            <a:off x="3040745" y="3782395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2">
            <a:extLst>
              <a:ext uri="{FF2B5EF4-FFF2-40B4-BE49-F238E27FC236}">
                <a16:creationId xmlns:a16="http://schemas.microsoft.com/office/drawing/2014/main" xmlns="" id="{A7D372BB-100B-7C5C-BBC3-8FCF9B4F7B95}"/>
              </a:ext>
            </a:extLst>
          </p:cNvPr>
          <p:cNvSpPr/>
          <p:nvPr/>
        </p:nvSpPr>
        <p:spPr>
          <a:xfrm>
            <a:off x="4918200" y="4436464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8427FE4-1CDD-CD49-4438-E13666DACF38}"/>
              </a:ext>
            </a:extLst>
          </p:cNvPr>
          <p:cNvCxnSpPr>
            <a:cxnSpLocks/>
          </p:cNvCxnSpPr>
          <p:nvPr/>
        </p:nvCxnSpPr>
        <p:spPr>
          <a:xfrm>
            <a:off x="6090896" y="3820906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3">
            <a:extLst>
              <a:ext uri="{FF2B5EF4-FFF2-40B4-BE49-F238E27FC236}">
                <a16:creationId xmlns:a16="http://schemas.microsoft.com/office/drawing/2014/main" xmlns="" id="{C156C61F-868C-B365-35A6-2F89F1DB1275}"/>
              </a:ext>
            </a:extLst>
          </p:cNvPr>
          <p:cNvSpPr/>
          <p:nvPr/>
        </p:nvSpPr>
        <p:spPr>
          <a:xfrm>
            <a:off x="8215256" y="4433437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8B3209C-2CF0-FD3A-41E2-F958EA31821C}"/>
              </a:ext>
            </a:extLst>
          </p:cNvPr>
          <p:cNvCxnSpPr>
            <a:cxnSpLocks/>
          </p:cNvCxnSpPr>
          <p:nvPr/>
        </p:nvCxnSpPr>
        <p:spPr>
          <a:xfrm>
            <a:off x="9387952" y="3820906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D79842A-F739-DD87-DB68-5D469014F9CE}"/>
              </a:ext>
            </a:extLst>
          </p:cNvPr>
          <p:cNvSpPr/>
          <p:nvPr/>
        </p:nvSpPr>
        <p:spPr>
          <a:xfrm>
            <a:off x="1865472" y="4394926"/>
            <a:ext cx="2340240" cy="715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1CC5B0E-AE3A-8AA5-A1A5-8DF02C553965}"/>
              </a:ext>
            </a:extLst>
          </p:cNvPr>
          <p:cNvSpPr/>
          <p:nvPr/>
        </p:nvSpPr>
        <p:spPr>
          <a:xfrm>
            <a:off x="4918200" y="4432757"/>
            <a:ext cx="2340240" cy="715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5B736FD9-5FBB-729D-9604-63F372F5B620}"/>
              </a:ext>
            </a:extLst>
          </p:cNvPr>
          <p:cNvSpPr/>
          <p:nvPr/>
        </p:nvSpPr>
        <p:spPr>
          <a:xfrm>
            <a:off x="8212679" y="4433436"/>
            <a:ext cx="2340240" cy="715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F3726E-7A89-D53B-F8D0-BDE5A73EDFA0}"/>
              </a:ext>
            </a:extLst>
          </p:cNvPr>
          <p:cNvSpPr txBox="1"/>
          <p:nvPr/>
        </p:nvSpPr>
        <p:spPr>
          <a:xfrm>
            <a:off x="4205712" y="6478794"/>
            <a:ext cx="6921062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Click vào ô dấu hỏi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37257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4AE1D6-AB43-35F1-113F-B732C8C97813}"/>
              </a:ext>
            </a:extLst>
          </p:cNvPr>
          <p:cNvSpPr/>
          <p:nvPr/>
        </p:nvSpPr>
        <p:spPr>
          <a:xfrm>
            <a:off x="765060" y="2634803"/>
            <a:ext cx="10598620" cy="233097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</a:rPr>
              <a:t>Muốn tìm một số bị trừ, ta lấy </a:t>
            </a:r>
            <a:r>
              <a:rPr lang="en-US" sz="6600">
                <a:solidFill>
                  <a:srgbClr val="FF0000"/>
                </a:solidFill>
              </a:rPr>
              <a:t>hiệu </a:t>
            </a:r>
            <a:r>
              <a:rPr lang="en-US" sz="6600">
                <a:solidFill>
                  <a:schemeClr val="tx1"/>
                </a:solidFill>
              </a:rPr>
              <a:t>cộng với </a:t>
            </a:r>
            <a:r>
              <a:rPr lang="en-US" sz="6600">
                <a:solidFill>
                  <a:srgbClr val="FF0000"/>
                </a:solidFill>
              </a:rPr>
              <a:t>số trừ</a:t>
            </a:r>
            <a:r>
              <a:rPr lang="en-US" sz="6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408B3D-402A-A101-B990-5423D2C6613C}"/>
              </a:ext>
            </a:extLst>
          </p:cNvPr>
          <p:cNvSpPr/>
          <p:nvPr/>
        </p:nvSpPr>
        <p:spPr>
          <a:xfrm>
            <a:off x="2771913" y="3697631"/>
            <a:ext cx="1714500" cy="1162050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CD5D10C-7DF9-B9DC-D9C2-12E83710B779}"/>
              </a:ext>
            </a:extLst>
          </p:cNvPr>
          <p:cNvSpPr/>
          <p:nvPr/>
        </p:nvSpPr>
        <p:spPr>
          <a:xfrm>
            <a:off x="8014412" y="3772197"/>
            <a:ext cx="2312001" cy="1162050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C49DFCFB-88CB-AECE-36DA-9E065764A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837" y="54750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982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4AE1D6-AB43-35F1-113F-B732C8C97813}"/>
              </a:ext>
            </a:extLst>
          </p:cNvPr>
          <p:cNvSpPr/>
          <p:nvPr/>
        </p:nvSpPr>
        <p:spPr>
          <a:xfrm>
            <a:off x="765060" y="2634803"/>
            <a:ext cx="10598620" cy="233097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</a:rPr>
              <a:t>Muốn tìm một số trừ, ta lấy </a:t>
            </a:r>
            <a:r>
              <a:rPr lang="en-US" sz="6600">
                <a:solidFill>
                  <a:srgbClr val="FF0000"/>
                </a:solidFill>
              </a:rPr>
              <a:t>số bị trừ </a:t>
            </a:r>
            <a:r>
              <a:rPr lang="en-US" sz="6600">
                <a:solidFill>
                  <a:schemeClr val="tx1"/>
                </a:solidFill>
              </a:rPr>
              <a:t>trừ đi </a:t>
            </a:r>
            <a:r>
              <a:rPr lang="en-US" sz="6600">
                <a:solidFill>
                  <a:srgbClr val="FF0000"/>
                </a:solidFill>
              </a:rPr>
              <a:t>hiệu</a:t>
            </a:r>
            <a:r>
              <a:rPr lang="en-US" sz="66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408B3D-402A-A101-B990-5423D2C6613C}"/>
              </a:ext>
            </a:extLst>
          </p:cNvPr>
          <p:cNvSpPr/>
          <p:nvPr/>
        </p:nvSpPr>
        <p:spPr>
          <a:xfrm>
            <a:off x="2370960" y="3727010"/>
            <a:ext cx="3099674" cy="1162050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CD5D10C-7DF9-B9DC-D9C2-12E83710B779}"/>
              </a:ext>
            </a:extLst>
          </p:cNvPr>
          <p:cNvSpPr/>
          <p:nvPr/>
        </p:nvSpPr>
        <p:spPr>
          <a:xfrm>
            <a:off x="7777930" y="3727010"/>
            <a:ext cx="1728677" cy="1162050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C49DFCFB-88CB-AECE-36DA-9E065764A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837" y="54750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849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3CE723A-1049-95EE-9508-D6E5BBA1072D}"/>
              </a:ext>
            </a:extLst>
          </p:cNvPr>
          <p:cNvSpPr/>
          <p:nvPr/>
        </p:nvSpPr>
        <p:spPr>
          <a:xfrm>
            <a:off x="666750" y="1866900"/>
            <a:ext cx="4533900" cy="2686050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a) Tìm số bị trừ (theo mẫu).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C4D5FD-6F7B-C00C-4027-5C8B10844D68}"/>
              </a:ext>
            </a:extLst>
          </p:cNvPr>
          <p:cNvSpPr txBox="1"/>
          <p:nvPr/>
        </p:nvSpPr>
        <p:spPr>
          <a:xfrm>
            <a:off x="755759" y="1995307"/>
            <a:ext cx="128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Mẫu: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EB45C49-229B-A0AC-8314-69885C240A65}"/>
              </a:ext>
            </a:extLst>
          </p:cNvPr>
          <p:cNvGrpSpPr/>
          <p:nvPr/>
        </p:nvGrpSpPr>
        <p:grpSpPr>
          <a:xfrm>
            <a:off x="1264920" y="2691852"/>
            <a:ext cx="4944000" cy="646331"/>
            <a:chOff x="1264920" y="2272752"/>
            <a:chExt cx="4944000" cy="64633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504D1FC-70C2-28BA-E89F-23342D2506EC}"/>
                </a:ext>
              </a:extLst>
            </p:cNvPr>
            <p:cNvSpPr txBox="1"/>
            <p:nvPr/>
          </p:nvSpPr>
          <p:spPr>
            <a:xfrm>
              <a:off x="2040780" y="2272752"/>
              <a:ext cx="4168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– 10 = 30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90DC9CA-0E92-3073-4369-380AE9344043}"/>
                </a:ext>
              </a:extLst>
            </p:cNvPr>
            <p:cNvSpPr/>
            <p:nvPr/>
          </p:nvSpPr>
          <p:spPr>
            <a:xfrm>
              <a:off x="1264920" y="2279003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8A2E2A8-1A8C-1868-483C-C69E85787DDF}"/>
              </a:ext>
            </a:extLst>
          </p:cNvPr>
          <p:cNvSpPr txBox="1"/>
          <p:nvPr/>
        </p:nvSpPr>
        <p:spPr>
          <a:xfrm>
            <a:off x="1398269" y="3504180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 + 10 = 40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10B3FA9-7FDA-CFEB-F812-AEBBC82ADFC6}"/>
              </a:ext>
            </a:extLst>
          </p:cNvPr>
          <p:cNvSpPr txBox="1"/>
          <p:nvPr/>
        </p:nvSpPr>
        <p:spPr>
          <a:xfrm>
            <a:off x="6574680" y="1603173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       – 20 = 40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A05FFF86-FE01-741D-6E01-029C3C21F7BE}"/>
              </a:ext>
            </a:extLst>
          </p:cNvPr>
          <p:cNvSpPr/>
          <p:nvPr/>
        </p:nvSpPr>
        <p:spPr>
          <a:xfrm>
            <a:off x="7262910" y="160317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1DA11E0-FA02-433E-496F-8A4A33AACD93}"/>
              </a:ext>
            </a:extLst>
          </p:cNvPr>
          <p:cNvSpPr txBox="1"/>
          <p:nvPr/>
        </p:nvSpPr>
        <p:spPr>
          <a:xfrm>
            <a:off x="6574680" y="3354600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b)        – 12 = 25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8716028-1CC9-35BE-9544-D2415983A97E}"/>
              </a:ext>
            </a:extLst>
          </p:cNvPr>
          <p:cNvSpPr/>
          <p:nvPr/>
        </p:nvSpPr>
        <p:spPr>
          <a:xfrm>
            <a:off x="7262910" y="335460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FF6210-8F53-1804-2174-2422D4D5E294}"/>
              </a:ext>
            </a:extLst>
          </p:cNvPr>
          <p:cNvSpPr txBox="1"/>
          <p:nvPr/>
        </p:nvSpPr>
        <p:spPr>
          <a:xfrm>
            <a:off x="7197079" y="2397201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40 + 20 = 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B161D2F-7A5E-BF70-AF71-5EA0AC1CC249}"/>
              </a:ext>
            </a:extLst>
          </p:cNvPr>
          <p:cNvSpPr txBox="1"/>
          <p:nvPr/>
        </p:nvSpPr>
        <p:spPr>
          <a:xfrm>
            <a:off x="7197079" y="4244449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25 + 12 = 37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157006-8E87-5A3F-82CA-82CE76B9401E}"/>
              </a:ext>
            </a:extLst>
          </p:cNvPr>
          <p:cNvSpPr txBox="1"/>
          <p:nvPr/>
        </p:nvSpPr>
        <p:spPr>
          <a:xfrm>
            <a:off x="6574680" y="5106027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c)        – 18 = 42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7981FF5-9BC5-0E53-3BC2-3D1E09FB763E}"/>
              </a:ext>
            </a:extLst>
          </p:cNvPr>
          <p:cNvSpPr/>
          <p:nvPr/>
        </p:nvSpPr>
        <p:spPr>
          <a:xfrm>
            <a:off x="7262910" y="510602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3628DEB-B5E5-26D5-2551-914708163CBA}"/>
              </a:ext>
            </a:extLst>
          </p:cNvPr>
          <p:cNvSpPr txBox="1"/>
          <p:nvPr/>
        </p:nvSpPr>
        <p:spPr>
          <a:xfrm>
            <a:off x="7197079" y="5995876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42 + 18 = 60</a:t>
            </a:r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 animBg="1"/>
      <p:bldP spid="15" grpId="0"/>
      <p:bldP spid="16" grpId="0" animBg="1"/>
      <p:bldP spid="19" grpId="0"/>
      <p:bldP spid="20" grpId="0"/>
      <p:bldP spid="22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3CE723A-1049-95EE-9508-D6E5BBA1072D}"/>
              </a:ext>
            </a:extLst>
          </p:cNvPr>
          <p:cNvSpPr/>
          <p:nvPr/>
        </p:nvSpPr>
        <p:spPr>
          <a:xfrm>
            <a:off x="666750" y="1866900"/>
            <a:ext cx="4533900" cy="2686050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b) Tìm số trừ (theo mẫu).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C4D5FD-6F7B-C00C-4027-5C8B10844D68}"/>
              </a:ext>
            </a:extLst>
          </p:cNvPr>
          <p:cNvSpPr txBox="1"/>
          <p:nvPr/>
        </p:nvSpPr>
        <p:spPr>
          <a:xfrm>
            <a:off x="755759" y="1995307"/>
            <a:ext cx="128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Mẫu: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EB45C49-229B-A0AC-8314-69885C240A65}"/>
              </a:ext>
            </a:extLst>
          </p:cNvPr>
          <p:cNvGrpSpPr/>
          <p:nvPr/>
        </p:nvGrpSpPr>
        <p:grpSpPr>
          <a:xfrm>
            <a:off x="1398269" y="2685588"/>
            <a:ext cx="4168140" cy="681109"/>
            <a:chOff x="1398269" y="2266488"/>
            <a:chExt cx="4168140" cy="68110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504D1FC-70C2-28BA-E89F-23342D2506EC}"/>
                </a:ext>
              </a:extLst>
            </p:cNvPr>
            <p:cNvSpPr txBox="1"/>
            <p:nvPr/>
          </p:nvSpPr>
          <p:spPr>
            <a:xfrm>
              <a:off x="1398269" y="2301266"/>
              <a:ext cx="4168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30 –        = 20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90DC9CA-0E92-3073-4369-380AE9344043}"/>
                </a:ext>
              </a:extLst>
            </p:cNvPr>
            <p:cNvSpPr/>
            <p:nvPr/>
          </p:nvSpPr>
          <p:spPr>
            <a:xfrm>
              <a:off x="2613660" y="2266488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8A2E2A8-1A8C-1868-483C-C69E85787DDF}"/>
              </a:ext>
            </a:extLst>
          </p:cNvPr>
          <p:cNvSpPr txBox="1"/>
          <p:nvPr/>
        </p:nvSpPr>
        <p:spPr>
          <a:xfrm>
            <a:off x="1398269" y="3524162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 – 20 = 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10B3FA9-7FDA-CFEB-F812-AEBBC82ADFC6}"/>
              </a:ext>
            </a:extLst>
          </p:cNvPr>
          <p:cNvSpPr txBox="1"/>
          <p:nvPr/>
        </p:nvSpPr>
        <p:spPr>
          <a:xfrm>
            <a:off x="6467606" y="1603173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50  –         = 10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A05FFF86-FE01-741D-6E01-029C3C21F7BE}"/>
              </a:ext>
            </a:extLst>
          </p:cNvPr>
          <p:cNvSpPr/>
          <p:nvPr/>
        </p:nvSpPr>
        <p:spPr>
          <a:xfrm>
            <a:off x="8493345" y="1595064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FF6210-8F53-1804-2174-2422D4D5E294}"/>
              </a:ext>
            </a:extLst>
          </p:cNvPr>
          <p:cNvSpPr txBox="1"/>
          <p:nvPr/>
        </p:nvSpPr>
        <p:spPr>
          <a:xfrm>
            <a:off x="6995818" y="2383670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50 – 10 = 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EC6BF40-AA3C-5CE1-A32B-07E818370988}"/>
              </a:ext>
            </a:extLst>
          </p:cNvPr>
          <p:cNvSpPr txBox="1"/>
          <p:nvPr/>
        </p:nvSpPr>
        <p:spPr>
          <a:xfrm>
            <a:off x="6467606" y="3200996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35  –         = 15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2ADC58B-7F3E-A02F-B140-4FDB9AA9A6CE}"/>
              </a:ext>
            </a:extLst>
          </p:cNvPr>
          <p:cNvSpPr/>
          <p:nvPr/>
        </p:nvSpPr>
        <p:spPr>
          <a:xfrm>
            <a:off x="8439808" y="319288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7D3E9C-6437-3D6C-DBA7-E9290C5E7488}"/>
              </a:ext>
            </a:extLst>
          </p:cNvPr>
          <p:cNvSpPr txBox="1"/>
          <p:nvPr/>
        </p:nvSpPr>
        <p:spPr>
          <a:xfrm>
            <a:off x="6467606" y="4798819"/>
            <a:ext cx="58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 51  –         = 18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01BF411E-2229-F71A-1932-98781AA1A725}"/>
              </a:ext>
            </a:extLst>
          </p:cNvPr>
          <p:cNvSpPr/>
          <p:nvPr/>
        </p:nvSpPr>
        <p:spPr>
          <a:xfrm>
            <a:off x="8328400" y="480507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E151871-2F03-CF46-BA9B-6FAF95ED63A9}"/>
              </a:ext>
            </a:extLst>
          </p:cNvPr>
          <p:cNvSpPr txBox="1"/>
          <p:nvPr/>
        </p:nvSpPr>
        <p:spPr>
          <a:xfrm>
            <a:off x="6995818" y="3982323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35 – 15 = 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AD68954-B64A-6ACD-CEBE-34E193F7A298}"/>
              </a:ext>
            </a:extLst>
          </p:cNvPr>
          <p:cNvSpPr txBox="1"/>
          <p:nvPr/>
        </p:nvSpPr>
        <p:spPr>
          <a:xfrm>
            <a:off x="6995818" y="5615315"/>
            <a:ext cx="41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51 – 18 = 33</a:t>
            </a:r>
          </a:p>
        </p:txBody>
      </p:sp>
    </p:spTree>
    <p:extLst>
      <p:ext uri="{BB962C8B-B14F-4D97-AF65-F5344CB8AC3E}">
        <p14:creationId xmlns:p14="http://schemas.microsoft.com/office/powerpoint/2010/main" val="242324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 animBg="1"/>
      <p:bldP spid="19" grpId="0"/>
      <p:bldP spid="25" grpId="0"/>
      <p:bldP spid="26" grpId="0" animBg="1"/>
      <p:bldP spid="27" grpId="0"/>
      <p:bldP spid="28" grpId="0" animBg="1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623920" y="462887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Số?</a:t>
              </a: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68B46F69-D3A0-91A9-50C6-4AEA78D98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055819"/>
              </p:ext>
            </p:extLst>
          </p:nvPr>
        </p:nvGraphicFramePr>
        <p:xfrm>
          <a:off x="530371" y="2014973"/>
          <a:ext cx="11101095" cy="274320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683601077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xmlns="" val="3216538821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xmlns="" val="184100978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xmlns="" val="1419598912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xmlns="" val="2568735384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xmlns="" val="7190266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203215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705247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303511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FA29AE-0FC1-2E8B-7708-79651C15E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1" t="7737" r="76935" b="66210"/>
          <a:stretch/>
        </p:blipFill>
        <p:spPr>
          <a:xfrm>
            <a:off x="3308295" y="2900855"/>
            <a:ext cx="863916" cy="11615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B357C6E-CCAA-9831-6220-36CEB6DB8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12" t="7142" r="30984" b="66805"/>
          <a:stretch/>
        </p:blipFill>
        <p:spPr>
          <a:xfrm>
            <a:off x="5019868" y="1985088"/>
            <a:ext cx="863916" cy="1161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26883BF-7D91-5448-574D-C6A5FAD5A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72" t="39400" r="32524" b="34547"/>
          <a:stretch/>
        </p:blipFill>
        <p:spPr>
          <a:xfrm>
            <a:off x="6811978" y="2805799"/>
            <a:ext cx="863916" cy="11615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2F6077-03D8-12CD-0EDB-7D535484F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" t="65262" r="77843" b="8685"/>
          <a:stretch/>
        </p:blipFill>
        <p:spPr>
          <a:xfrm>
            <a:off x="8523551" y="1837797"/>
            <a:ext cx="863916" cy="11615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5006062-664A-4EEA-ACBA-6CF5D4218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00" t="8059" r="8396" b="65888"/>
          <a:stretch/>
        </p:blipFill>
        <p:spPr>
          <a:xfrm>
            <a:off x="10314152" y="2805798"/>
            <a:ext cx="863916" cy="116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13</a:t>
            </a:r>
          </a:p>
        </p:txBody>
      </p:sp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333375" y="595475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Chọn câu trả lời đúng.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AD68954-B64A-6ACD-CEBE-34E193F7A298}"/>
              </a:ext>
            </a:extLst>
          </p:cNvPr>
          <p:cNvSpPr txBox="1"/>
          <p:nvPr/>
        </p:nvSpPr>
        <p:spPr>
          <a:xfrm>
            <a:off x="1247774" y="1595064"/>
            <a:ext cx="1005610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a) Biết số trừ là 36, hiệu là 25, số bị trừ là: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</a:rPr>
              <a:t>A. </a:t>
            </a:r>
            <a:r>
              <a:rPr lang="en-US" sz="3600"/>
              <a:t>51		</a:t>
            </a:r>
            <a:r>
              <a:rPr lang="en-US" sz="3600">
                <a:solidFill>
                  <a:srgbClr val="C00000"/>
                </a:solidFill>
              </a:rPr>
              <a:t>B. </a:t>
            </a:r>
            <a:r>
              <a:rPr lang="en-US" sz="3600"/>
              <a:t>11		</a:t>
            </a:r>
            <a:r>
              <a:rPr lang="en-US" sz="3600">
                <a:solidFill>
                  <a:srgbClr val="C00000"/>
                </a:solidFill>
              </a:rPr>
              <a:t>C. </a:t>
            </a:r>
            <a:r>
              <a:rPr lang="en-US" sz="3600"/>
              <a:t>61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0941858-B633-B573-102F-A269B175FAC8}"/>
              </a:ext>
            </a:extLst>
          </p:cNvPr>
          <p:cNvSpPr/>
          <p:nvPr/>
        </p:nvSpPr>
        <p:spPr>
          <a:xfrm>
            <a:off x="6684580" y="2568818"/>
            <a:ext cx="677917" cy="67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FC5DC81-4E1D-2AFD-1071-196BD12701F7}"/>
              </a:ext>
            </a:extLst>
          </p:cNvPr>
          <p:cNvSpPr txBox="1"/>
          <p:nvPr/>
        </p:nvSpPr>
        <p:spPr>
          <a:xfrm>
            <a:off x="1247774" y="3423364"/>
            <a:ext cx="1005610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b) Biết số bị trừ là 52, hiệu là 28, số trừ là: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C00000"/>
                </a:solidFill>
              </a:rPr>
              <a:t>A. </a:t>
            </a:r>
            <a:r>
              <a:rPr lang="en-US" sz="3600"/>
              <a:t>80		</a:t>
            </a:r>
            <a:r>
              <a:rPr lang="en-US" sz="3600">
                <a:solidFill>
                  <a:srgbClr val="C00000"/>
                </a:solidFill>
              </a:rPr>
              <a:t>B. </a:t>
            </a:r>
            <a:r>
              <a:rPr lang="en-US" sz="3600"/>
              <a:t>34		</a:t>
            </a:r>
            <a:r>
              <a:rPr lang="en-US" sz="3600">
                <a:solidFill>
                  <a:srgbClr val="C00000"/>
                </a:solidFill>
              </a:rPr>
              <a:t>C. </a:t>
            </a:r>
            <a:r>
              <a:rPr lang="en-US" sz="3600"/>
              <a:t>24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EC1C9BC-B942-DA16-6127-AB9D458B4B90}"/>
              </a:ext>
            </a:extLst>
          </p:cNvPr>
          <p:cNvSpPr/>
          <p:nvPr/>
        </p:nvSpPr>
        <p:spPr>
          <a:xfrm>
            <a:off x="6684580" y="4397118"/>
            <a:ext cx="677917" cy="677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 animBg="1"/>
      <p:bldP spid="23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1946345"/>
            <a:chOff x="842010" y="518160"/>
            <a:chExt cx="11909622" cy="19463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Lúc đầu có 64 con vịt ở trên bờ. Lúc sau có một số con vịt xuống ao bơi lội, số vịt còn lại ở trên bờ là 24 con. Hỏi có bao nhiêu con vịt xuống ao?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135084" y="972735"/>
            <a:ext cx="10701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E3AF874-9DC4-9E53-7021-B0EB0C0C7E97}"/>
              </a:ext>
            </a:extLst>
          </p:cNvPr>
          <p:cNvCxnSpPr>
            <a:cxnSpLocks/>
          </p:cNvCxnSpPr>
          <p:nvPr/>
        </p:nvCxnSpPr>
        <p:spPr>
          <a:xfrm>
            <a:off x="1135084" y="1521113"/>
            <a:ext cx="10701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1033920" y="2087239"/>
            <a:ext cx="67857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A60654E-1497-3B42-5A25-B29D09C61E71}"/>
              </a:ext>
            </a:extLst>
          </p:cNvPr>
          <p:cNvGrpSpPr/>
          <p:nvPr/>
        </p:nvGrpSpPr>
        <p:grpSpPr>
          <a:xfrm>
            <a:off x="2900855" y="3255580"/>
            <a:ext cx="6815958" cy="323192"/>
            <a:chOff x="2900855" y="3255580"/>
            <a:chExt cx="6815958" cy="3231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C34DCFD-70AE-8B30-65BA-C9F8C813D693}"/>
                </a:ext>
              </a:extLst>
            </p:cNvPr>
            <p:cNvCxnSpPr/>
            <p:nvPr/>
          </p:nvCxnSpPr>
          <p:spPr>
            <a:xfrm>
              <a:off x="2916621" y="3429000"/>
              <a:ext cx="679493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9731881C-4759-BC08-1EC0-806109F5B4FE}"/>
                </a:ext>
              </a:extLst>
            </p:cNvPr>
            <p:cNvCxnSpPr/>
            <p:nvPr/>
          </p:nvCxnSpPr>
          <p:spPr>
            <a:xfrm>
              <a:off x="2900855" y="3279228"/>
              <a:ext cx="0" cy="2995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7F3AE701-5C52-5A84-3E81-0EACD83EB14E}"/>
                </a:ext>
              </a:extLst>
            </p:cNvPr>
            <p:cNvCxnSpPr/>
            <p:nvPr/>
          </p:nvCxnSpPr>
          <p:spPr>
            <a:xfrm>
              <a:off x="7152289" y="3279228"/>
              <a:ext cx="0" cy="2995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9EA8C5DD-D165-1A88-40C3-C779226D9BD6}"/>
                </a:ext>
              </a:extLst>
            </p:cNvPr>
            <p:cNvCxnSpPr/>
            <p:nvPr/>
          </p:nvCxnSpPr>
          <p:spPr>
            <a:xfrm>
              <a:off x="9716813" y="3255580"/>
              <a:ext cx="0" cy="29954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E73019C7-E862-F94A-FF2A-A82AB81630DB}"/>
              </a:ext>
            </a:extLst>
          </p:cNvPr>
          <p:cNvSpPr/>
          <p:nvPr/>
        </p:nvSpPr>
        <p:spPr>
          <a:xfrm>
            <a:off x="4675041" y="4114801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Double Brace 34">
            <a:extLst>
              <a:ext uri="{FF2B5EF4-FFF2-40B4-BE49-F238E27FC236}">
                <a16:creationId xmlns:a16="http://schemas.microsoft.com/office/drawing/2014/main" xmlns="" id="{E693A278-19BF-9170-EF49-5E20090BEEC2}"/>
              </a:ext>
            </a:extLst>
          </p:cNvPr>
          <p:cNvSpPr/>
          <p:nvPr/>
        </p:nvSpPr>
        <p:spPr>
          <a:xfrm rot="16200000">
            <a:off x="5331038" y="488148"/>
            <a:ext cx="1950339" cy="6810703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238B4CD-2408-A32E-AAF2-ED74EA4248D3}"/>
              </a:ext>
            </a:extLst>
          </p:cNvPr>
          <p:cNvSpPr txBox="1"/>
          <p:nvPr/>
        </p:nvSpPr>
        <p:spPr>
          <a:xfrm>
            <a:off x="4196183" y="3364448"/>
            <a:ext cx="208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xuống ao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CA6E1AF5-04A9-880F-D825-05EC4E57D9F9}"/>
              </a:ext>
            </a:extLst>
          </p:cNvPr>
          <p:cNvSpPr/>
          <p:nvPr/>
        </p:nvSpPr>
        <p:spPr>
          <a:xfrm>
            <a:off x="7981858" y="4175771"/>
            <a:ext cx="900128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6437F81-A1A6-B839-ABED-81B8E94ED3DB}"/>
              </a:ext>
            </a:extLst>
          </p:cNvPr>
          <p:cNvSpPr txBox="1"/>
          <p:nvPr/>
        </p:nvSpPr>
        <p:spPr>
          <a:xfrm>
            <a:off x="7857169" y="3345313"/>
            <a:ext cx="182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còn lại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EB22BAD-7FA6-4277-5678-C9D8AA31244E}"/>
              </a:ext>
            </a:extLst>
          </p:cNvPr>
          <p:cNvSpPr txBox="1"/>
          <p:nvPr/>
        </p:nvSpPr>
        <p:spPr>
          <a:xfrm>
            <a:off x="4114813" y="2230769"/>
            <a:ext cx="288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lúc đầu: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D6BDA342-334A-DEC4-37E8-3A2BF4E7AD59}"/>
              </a:ext>
            </a:extLst>
          </p:cNvPr>
          <p:cNvSpPr/>
          <p:nvPr/>
        </p:nvSpPr>
        <p:spPr>
          <a:xfrm>
            <a:off x="5819470" y="2181190"/>
            <a:ext cx="991236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64</a:t>
            </a:r>
          </a:p>
        </p:txBody>
      </p:sp>
      <p:sp>
        <p:nvSpPr>
          <p:cNvPr id="52" name="Double Brace 34">
            <a:extLst>
              <a:ext uri="{FF2B5EF4-FFF2-40B4-BE49-F238E27FC236}">
                <a16:creationId xmlns:a16="http://schemas.microsoft.com/office/drawing/2014/main" xmlns="" id="{51F392C1-E076-D239-1391-355FFCB3335E}"/>
              </a:ext>
            </a:extLst>
          </p:cNvPr>
          <p:cNvSpPr/>
          <p:nvPr/>
        </p:nvSpPr>
        <p:spPr>
          <a:xfrm rot="5400000">
            <a:off x="7456753" y="1795447"/>
            <a:ext cx="1950339" cy="255926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uble Brace 34">
            <a:extLst>
              <a:ext uri="{FF2B5EF4-FFF2-40B4-BE49-F238E27FC236}">
                <a16:creationId xmlns:a16="http://schemas.microsoft.com/office/drawing/2014/main" xmlns="" id="{C9E8D37F-5010-303A-ABCD-A6EC91D8CAE1}"/>
              </a:ext>
            </a:extLst>
          </p:cNvPr>
          <p:cNvSpPr/>
          <p:nvPr/>
        </p:nvSpPr>
        <p:spPr>
          <a:xfrm rot="5400000">
            <a:off x="4034380" y="949362"/>
            <a:ext cx="1950339" cy="425143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icken little duck - Easy Drawing">
            <a:extLst>
              <a:ext uri="{FF2B5EF4-FFF2-40B4-BE49-F238E27FC236}">
                <a16:creationId xmlns:a16="http://schemas.microsoft.com/office/drawing/2014/main" xmlns="" id="{C39C967D-0881-D15D-4D23-FE823A63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71" y="2158896"/>
            <a:ext cx="622312" cy="7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oji Swimming Sticker by B.Duck | Duck cartoon, Cute gif, Emoji images">
            <a:extLst>
              <a:ext uri="{FF2B5EF4-FFF2-40B4-BE49-F238E27FC236}">
                <a16:creationId xmlns:a16="http://schemas.microsoft.com/office/drawing/2014/main" xmlns="" id="{6CD68899-4B5D-97D8-5D33-E5EE4C05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14" y="3151362"/>
            <a:ext cx="748158" cy="74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hicken little duck - Easy Drawing">
            <a:extLst>
              <a:ext uri="{FF2B5EF4-FFF2-40B4-BE49-F238E27FC236}">
                <a16:creationId xmlns:a16="http://schemas.microsoft.com/office/drawing/2014/main" xmlns="" id="{69EE9DCD-8D8F-7E32-5EB3-7F00295DB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46" y="3151361"/>
            <a:ext cx="559802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4E023FB-AF6E-1A48-69AC-2715503C9376}"/>
              </a:ext>
            </a:extLst>
          </p:cNvPr>
          <p:cNvSpPr txBox="1"/>
          <p:nvPr/>
        </p:nvSpPr>
        <p:spPr>
          <a:xfrm>
            <a:off x="4027611" y="5592877"/>
            <a:ext cx="4638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64 -        = 24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64179389-4E9E-0233-D32A-9B1C7C918241}"/>
              </a:ext>
            </a:extLst>
          </p:cNvPr>
          <p:cNvSpPr/>
          <p:nvPr/>
        </p:nvSpPr>
        <p:spPr>
          <a:xfrm>
            <a:off x="5484962" y="5687088"/>
            <a:ext cx="669015" cy="66901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4" grpId="0"/>
      <p:bldP spid="45" grpId="0" animBg="1"/>
      <p:bldP spid="49" grpId="0"/>
      <p:bldP spid="50" grpId="0"/>
      <p:bldP spid="51" grpId="0" animBg="1"/>
      <p:bldP spid="52" grpId="0" animBg="1"/>
      <p:bldP spid="53" grpId="0" animBg="1"/>
      <p:bldP spid="55" grpId="0"/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267306"/>
              </p:ext>
            </p:extLst>
          </p:nvPr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809338" y="405932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9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A5BB4B-A7E6-A313-9089-2EAAE454B900}"/>
              </a:ext>
            </a:extLst>
          </p:cNvPr>
          <p:cNvSpPr txBox="1"/>
          <p:nvPr/>
        </p:nvSpPr>
        <p:spPr>
          <a:xfrm>
            <a:off x="3704810" y="1347694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Tìm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à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ần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BD1C23-785B-3458-C8C6-9F396CA2E6A3}"/>
              </a:ext>
            </a:extLst>
          </p:cNvPr>
          <p:cNvSpPr txBox="1"/>
          <p:nvPr/>
        </p:nvSpPr>
        <p:spPr>
          <a:xfrm>
            <a:off x="2879044" y="2286476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cųg,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lt-LT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p Ǉrừ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(Ǉ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 2) 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50B3C3A-8B1C-DE0F-35AD-3132546B73B3}"/>
              </a:ext>
            </a:extLst>
          </p:cNvPr>
          <p:cNvSpPr txBox="1"/>
          <p:nvPr/>
        </p:nvSpPr>
        <p:spPr>
          <a:xfrm>
            <a:off x="1070586" y="3256327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740902-48E3-9DE0-0F3D-AB79D3D139CA}"/>
              </a:ext>
            </a:extLst>
          </p:cNvPr>
          <p:cNvSpPr/>
          <p:nvPr/>
        </p:nvSpPr>
        <p:spPr>
          <a:xfrm>
            <a:off x="0" y="4219395"/>
            <a:ext cx="6705600" cy="2615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CB2220-3480-1C13-5A93-BC41AA4A1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912"/>
          <a:stretch/>
        </p:blipFill>
        <p:spPr>
          <a:xfrm>
            <a:off x="744310" y="4317038"/>
            <a:ext cx="5437034" cy="24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27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B9743-4FA5-3B9D-D183-F744B0B4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B6A293-1A4F-C3F0-CB89-D6F29BF8CB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xmlns="" id="{57095A79-C856-DE73-04FD-03C18DAB4A94}"/>
              </a:ext>
            </a:extLst>
          </p:cNvPr>
          <p:cNvGraphicFramePr>
            <a:graphicFrameLocks noGrp="1"/>
          </p:cNvGraphicFramePr>
          <p:nvPr/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8176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9725A6-EAC7-2217-768A-4C61C47BA141}"/>
              </a:ext>
            </a:extLst>
          </p:cNvPr>
          <p:cNvSpPr txBox="1"/>
          <p:nvPr/>
        </p:nvSpPr>
        <p:spPr>
          <a:xfrm>
            <a:off x="1056072" y="42482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x-none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19D3D54-69A5-52A2-A392-B0101A1A37F1}"/>
              </a:ext>
            </a:extLst>
          </p:cNvPr>
          <p:cNvSpPr txBox="1"/>
          <p:nvPr/>
        </p:nvSpPr>
        <p:spPr>
          <a:xfrm>
            <a:off x="4671612" y="424819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x-none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794395-4E9F-B47F-366D-28F01D5C6106}"/>
              </a:ext>
            </a:extLst>
          </p:cNvPr>
          <p:cNvSpPr txBox="1"/>
          <p:nvPr/>
        </p:nvSpPr>
        <p:spPr>
          <a:xfrm>
            <a:off x="2773263" y="1357398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Số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ν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Żt đã xuūg ao là: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EF3215-E6B7-EA88-3057-72B37DEC27A1}"/>
              </a:ext>
            </a:extLst>
          </p:cNvPr>
          <p:cNvSpPr txBox="1"/>
          <p:nvPr/>
        </p:nvSpPr>
        <p:spPr>
          <a:xfrm>
            <a:off x="3668613" y="228990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64 – 24 = 40 (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c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Ϊ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88EC542-58CD-5203-6D06-16D618FE0038}"/>
              </a:ext>
            </a:extLst>
          </p:cNvPr>
          <p:cNvSpPr txBox="1"/>
          <p:nvPr/>
        </p:nvSpPr>
        <p:spPr>
          <a:xfrm>
            <a:off x="4671612" y="325465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40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c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Ϊ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0629480-B196-0ECB-024F-F2D345C3E5B7}"/>
              </a:ext>
            </a:extLst>
          </p:cNvPr>
          <p:cNvSpPr/>
          <p:nvPr/>
        </p:nvSpPr>
        <p:spPr>
          <a:xfrm>
            <a:off x="0" y="4219395"/>
            <a:ext cx="6705600" cy="26151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CB5BD7-369E-7B64-C134-42F7AC86D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912"/>
          <a:stretch/>
        </p:blipFill>
        <p:spPr>
          <a:xfrm>
            <a:off x="634283" y="4458741"/>
            <a:ext cx="5437034" cy="24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xmlns="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xmlns="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07700"/>
            <a:ext cx="12161838" cy="80572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32" y="152053"/>
            <a:ext cx="6053507" cy="8825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8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425424" y="1832759"/>
            <a:ext cx="3116471" cy="2432368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76" y="3429000"/>
            <a:ext cx="2432368" cy="24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" y="1969997"/>
            <a:ext cx="1055146" cy="10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19" y="2043833"/>
            <a:ext cx="2010220" cy="201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09" y="2289252"/>
            <a:ext cx="720680" cy="7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25" y="1034639"/>
            <a:ext cx="1907526" cy="102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80" y="2405701"/>
            <a:ext cx="1284839" cy="1284839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15" y="1375868"/>
            <a:ext cx="1672253" cy="1672253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468" y="3495434"/>
            <a:ext cx="912138" cy="91213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02" y="4374465"/>
            <a:ext cx="878811" cy="878811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062446" y="1077873"/>
            <a:ext cx="1170575" cy="117057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52885" y="1539420"/>
            <a:ext cx="456069" cy="45606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449124" y="2476417"/>
            <a:ext cx="456069" cy="45606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685737" y="2416970"/>
            <a:ext cx="456069" cy="45606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536988" y="3894514"/>
            <a:ext cx="456069" cy="45606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4967EF-3754-FC6A-19C4-4B7431B5E048}"/>
              </a:ext>
            </a:extLst>
          </p:cNvPr>
          <p:cNvSpPr txBox="1"/>
          <p:nvPr/>
        </p:nvSpPr>
        <p:spPr>
          <a:xfrm>
            <a:off x="3068741" y="6705600"/>
            <a:ext cx="7572374" cy="66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Click vào các chú ong để tới thử thách</a:t>
            </a:r>
          </a:p>
          <a:p>
            <a:r>
              <a:rPr lang="en-US"/>
              <a:t>Chơi xong click vào con cú mèo để tới nd tiếp theo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 0.05857 C 0.27422 0.08843 0.25209 0.12639 0.30131 0.14861 C 0.35052 0.17083 0.5211 0.18287 0.57891 0.1919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39 -2.96296E-6 C 0.60013 -0.01065 0.625 -0.02129 0.64063 -0.03032 C 0.65625 -0.03935 0.66055 -0.05208 0.6694 -0.0544 C 0.67826 -0.05671 0.68737 -0.05416 0.69375 -0.04421 C 0.70013 -0.03426 0.7112 -0.01041 0.70781 0.00579 C 0.70443 0.02199 0.6806 0.04329 0.67344 0.05301 " pathEditMode="relative" rAng="0" ptsTypes="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28013" y="-1050532"/>
            <a:ext cx="13344976" cy="5395803"/>
          </a:xfrm>
          <a:prstGeom prst="rect">
            <a:avLst/>
          </a:prstGeom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4480" y="3653721"/>
            <a:ext cx="4560689" cy="74700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98443" y="3662370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4480" y="4763216"/>
            <a:ext cx="4560689" cy="747007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4480" y="5994409"/>
            <a:ext cx="4560689" cy="76356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98443" y="6011337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98443" y="4771865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3626938" y="3766089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cs typeface="Times New Roman" pitchFamily="18" charset="0"/>
              </a:rPr>
              <a:t>A</a:t>
            </a:r>
          </a:p>
        </p:txBody>
      </p:sp>
      <p:sp>
        <p:nvSpPr>
          <p:cNvPr id="16" name="C"/>
          <p:cNvSpPr txBox="1"/>
          <p:nvPr/>
        </p:nvSpPr>
        <p:spPr>
          <a:xfrm>
            <a:off x="3641416" y="6171054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cs typeface="Times New Roman" pitchFamily="18" charset="0"/>
              </a:rPr>
              <a:t>C</a:t>
            </a:r>
          </a:p>
        </p:txBody>
      </p:sp>
      <p:sp>
        <p:nvSpPr>
          <p:cNvPr id="17" name="B"/>
          <p:cNvSpPr txBox="1"/>
          <p:nvPr/>
        </p:nvSpPr>
        <p:spPr>
          <a:xfrm>
            <a:off x="3641416" y="4875584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cs typeface="Times New Roman" pitchFamily="18" charset="0"/>
              </a:rPr>
              <a:t>B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72435" y="621837"/>
            <a:ext cx="1026008" cy="10425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9634" y="3683173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Số hạng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49634" y="4792668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Số trừ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9634" y="6036281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Hiệu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506531" y="5605081"/>
            <a:ext cx="1368207" cy="11401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421" y="3662370"/>
            <a:ext cx="723748" cy="7098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64" y="4816466"/>
            <a:ext cx="665751" cy="6416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64" y="6070355"/>
            <a:ext cx="665751" cy="6416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442CB11-1CD5-A991-9C6E-A9E79042E060}"/>
              </a:ext>
            </a:extLst>
          </p:cNvPr>
          <p:cNvGrpSpPr/>
          <p:nvPr/>
        </p:nvGrpSpPr>
        <p:grpSpPr>
          <a:xfrm>
            <a:off x="1158138" y="285538"/>
            <a:ext cx="9845562" cy="2875162"/>
            <a:chOff x="1485059" y="6710417"/>
            <a:chExt cx="9845562" cy="287516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431ED033-6CC9-0FAD-23CD-31F94B382562}"/>
                </a:ext>
              </a:extLst>
            </p:cNvPr>
            <p:cNvSpPr/>
            <p:nvPr/>
          </p:nvSpPr>
          <p:spPr>
            <a:xfrm>
              <a:off x="1485059" y="6710417"/>
              <a:ext cx="9845562" cy="287516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EF646EF-1759-FE07-4F59-E3B10BAF17F5}"/>
                </a:ext>
              </a:extLst>
            </p:cNvPr>
            <p:cNvSpPr txBox="1"/>
            <p:nvPr/>
          </p:nvSpPr>
          <p:spPr>
            <a:xfrm>
              <a:off x="2784160" y="6858000"/>
              <a:ext cx="7718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>
                  <a:latin typeface="+mj-lt"/>
                </a:rPr>
                <a:t>12    +    13     =     25</a:t>
              </a:r>
            </a:p>
          </p:txBody>
        </p:sp>
      </p:grpSp>
      <p:sp>
        <p:nvSpPr>
          <p:cNvPr id="35" name="1">
            <a:extLst>
              <a:ext uri="{FF2B5EF4-FFF2-40B4-BE49-F238E27FC236}">
                <a16:creationId xmlns:a16="http://schemas.microsoft.com/office/drawing/2014/main" xmlns="" id="{94AD8EBD-1A3F-772F-BE97-98194F49DCB3}"/>
              </a:ext>
            </a:extLst>
          </p:cNvPr>
          <p:cNvSpPr/>
          <p:nvPr/>
        </p:nvSpPr>
        <p:spPr>
          <a:xfrm>
            <a:off x="1868049" y="2054758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4B22BC0-F467-16FC-6995-BB2F807C6C9B}"/>
              </a:ext>
            </a:extLst>
          </p:cNvPr>
          <p:cNvCxnSpPr>
            <a:cxnSpLocks/>
          </p:cNvCxnSpPr>
          <p:nvPr/>
        </p:nvCxnSpPr>
        <p:spPr>
          <a:xfrm>
            <a:off x="3040745" y="1439200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2">
            <a:extLst>
              <a:ext uri="{FF2B5EF4-FFF2-40B4-BE49-F238E27FC236}">
                <a16:creationId xmlns:a16="http://schemas.microsoft.com/office/drawing/2014/main" xmlns="" id="{A49EE554-4933-686B-3169-5C5AD6588D88}"/>
              </a:ext>
            </a:extLst>
          </p:cNvPr>
          <p:cNvSpPr/>
          <p:nvPr/>
        </p:nvSpPr>
        <p:spPr>
          <a:xfrm>
            <a:off x="4918200" y="2093269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02D9B6C-061E-642E-0E13-5DDF6AF44221}"/>
              </a:ext>
            </a:extLst>
          </p:cNvPr>
          <p:cNvCxnSpPr>
            <a:cxnSpLocks/>
          </p:cNvCxnSpPr>
          <p:nvPr/>
        </p:nvCxnSpPr>
        <p:spPr>
          <a:xfrm>
            <a:off x="6090896" y="1477711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3">
            <a:extLst>
              <a:ext uri="{FF2B5EF4-FFF2-40B4-BE49-F238E27FC236}">
                <a16:creationId xmlns:a16="http://schemas.microsoft.com/office/drawing/2014/main" xmlns="" id="{4B7F9513-6910-C667-8397-7101FE56D88C}"/>
              </a:ext>
            </a:extLst>
          </p:cNvPr>
          <p:cNvSpPr/>
          <p:nvPr/>
        </p:nvSpPr>
        <p:spPr>
          <a:xfrm>
            <a:off x="8215256" y="2090242"/>
            <a:ext cx="2340240" cy="7153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E8266923-2A6C-A65E-B66E-3D03F077AD29}"/>
              </a:ext>
            </a:extLst>
          </p:cNvPr>
          <p:cNvCxnSpPr>
            <a:cxnSpLocks/>
          </p:cNvCxnSpPr>
          <p:nvPr/>
        </p:nvCxnSpPr>
        <p:spPr>
          <a:xfrm>
            <a:off x="9387952" y="1477711"/>
            <a:ext cx="0" cy="6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73D61A7-4A97-70B5-9D10-57F5DC6225E3}"/>
              </a:ext>
            </a:extLst>
          </p:cNvPr>
          <p:cNvSpPr/>
          <p:nvPr/>
        </p:nvSpPr>
        <p:spPr>
          <a:xfrm>
            <a:off x="1865472" y="2051731"/>
            <a:ext cx="2340240" cy="715367"/>
          </a:xfrm>
          <a:prstGeom prst="roundRect">
            <a:avLst/>
          </a:prstGeom>
          <a:solidFill>
            <a:srgbClr val="F5DD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Số hạng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0753EE70-6647-4B2B-CE98-EE570837BFEF}"/>
              </a:ext>
            </a:extLst>
          </p:cNvPr>
          <p:cNvSpPr/>
          <p:nvPr/>
        </p:nvSpPr>
        <p:spPr>
          <a:xfrm>
            <a:off x="8212679" y="2090241"/>
            <a:ext cx="2340240" cy="715367"/>
          </a:xfrm>
          <a:prstGeom prst="roundRect">
            <a:avLst/>
          </a:prstGeom>
          <a:solidFill>
            <a:srgbClr val="F5DD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+mj-lt"/>
              </a:rPr>
              <a:t>Tổng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85800" y="-361950"/>
            <a:ext cx="13201650" cy="4120333"/>
          </a:xfrm>
          <a:prstGeom prst="rect">
            <a:avLst/>
          </a:prstGeom>
        </p:spPr>
      </p:pic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95941" y="5523681"/>
            <a:ext cx="1368207" cy="1140171"/>
          </a:xfrm>
          <a:prstGeom prst="rect">
            <a:avLst/>
          </a:prstGeom>
        </p:spPr>
      </p:pic>
      <p:pic>
        <p:nvPicPr>
          <p:cNvPr id="47" name="Picture 4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8552" y="5945380"/>
            <a:ext cx="4560689" cy="747007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3412515" y="5954029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8552" y="4605101"/>
            <a:ext cx="4560689" cy="747007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8552" y="3247525"/>
            <a:ext cx="4560689" cy="747007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3412515" y="4613750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12515" y="3256174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latin typeface="+mj-lt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3541010" y="6057748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>
                <a:latin typeface="+mj-lt"/>
                <a:cs typeface="Times New Roman" pitchFamily="18" charset="0"/>
              </a:rPr>
              <a:t>C</a:t>
            </a:r>
            <a:endParaRPr lang="en-US" sz="2793" b="1" dirty="0">
              <a:latin typeface="+mj-lt"/>
              <a:cs typeface="Times New Roman" pitchFamily="18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3536521" y="3375792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>
                <a:latin typeface="+mj-lt"/>
                <a:cs typeface="Times New Roman" pitchFamily="18" charset="0"/>
              </a:rPr>
              <a:t>A</a:t>
            </a:r>
            <a:endParaRPr lang="en-US" sz="2793" b="1" dirty="0">
              <a:latin typeface="+mj-lt"/>
              <a:cs typeface="Times New Roman" pitchFamily="18" charset="0"/>
            </a:endParaRPr>
          </a:p>
        </p:txBody>
      </p:sp>
      <p:sp>
        <p:nvSpPr>
          <p:cNvPr id="58" name="B"/>
          <p:cNvSpPr txBox="1"/>
          <p:nvPr/>
        </p:nvSpPr>
        <p:spPr>
          <a:xfrm>
            <a:off x="3555488" y="4717469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b="1" dirty="0">
                <a:latin typeface="+mj-lt"/>
                <a:cs typeface="Times New Roman" pitchFamily="18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20714" y="5974832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trừ đi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20714" y="4634553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nhân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20714" y="3276977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b="1">
                <a:solidFill>
                  <a:srgbClr val="002060"/>
                </a:solidFill>
                <a:latin typeface="+mj-lt"/>
                <a:cs typeface="Times New Roman" pitchFamily="18" charset="0"/>
              </a:rPr>
              <a:t>cộng</a:t>
            </a:r>
            <a:endParaRPr lang="en-US" sz="399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93" y="5954029"/>
            <a:ext cx="723748" cy="70982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36" y="4658351"/>
            <a:ext cx="665751" cy="64167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36" y="3298075"/>
            <a:ext cx="665751" cy="6416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24C111B-1DED-FD3C-4FEE-7D967BA1B2D9}"/>
              </a:ext>
            </a:extLst>
          </p:cNvPr>
          <p:cNvSpPr/>
          <p:nvPr/>
        </p:nvSpPr>
        <p:spPr>
          <a:xfrm>
            <a:off x="1649730" y="1000306"/>
            <a:ext cx="8759190" cy="1751296"/>
          </a:xfrm>
          <a:prstGeom prst="rect">
            <a:avLst/>
          </a:prstGeom>
          <a:solidFill>
            <a:srgbClr val="C5E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+mj-lt"/>
              </a:rPr>
              <a:t>Muốn tìm một số hạng, ta lấy tổng </a:t>
            </a:r>
            <a:r>
              <a:rPr lang="en-US" sz="4800">
                <a:solidFill>
                  <a:srgbClr val="FF0000"/>
                </a:solidFill>
                <a:latin typeface="+mj-lt"/>
              </a:rPr>
              <a:t>trừ đi</a:t>
            </a:r>
            <a:r>
              <a:rPr lang="en-US" sz="4800">
                <a:solidFill>
                  <a:schemeClr val="tx1"/>
                </a:solidFill>
                <a:latin typeface="+mj-lt"/>
              </a:rPr>
              <a:t> số hạng kia.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7C3DC05-D02A-3274-11F7-841979873E92}"/>
              </a:ext>
            </a:extLst>
          </p:cNvPr>
          <p:cNvSpPr/>
          <p:nvPr/>
        </p:nvSpPr>
        <p:spPr>
          <a:xfrm>
            <a:off x="4165689" y="1883464"/>
            <a:ext cx="1558636" cy="793695"/>
          </a:xfrm>
          <a:prstGeom prst="rect">
            <a:avLst/>
          </a:prstGeom>
          <a:solidFill>
            <a:srgbClr val="C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73216" y="-930777"/>
            <a:ext cx="13060293" cy="4905275"/>
          </a:xfrm>
          <a:prstGeom prst="rect">
            <a:avLst/>
          </a:prstGeom>
        </p:spPr>
      </p:pic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00942" y="5590252"/>
            <a:ext cx="1368207" cy="1140171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6566" y="4643036"/>
            <a:ext cx="4560689" cy="747007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30529" y="4651685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6566" y="5672290"/>
            <a:ext cx="4560689" cy="763569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4320" y="3594662"/>
            <a:ext cx="4560689" cy="747007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30529" y="5689219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68283" y="3603310"/>
            <a:ext cx="729710" cy="7297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59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59024" y="4755404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endParaRPr lang="en-US" sz="279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92289" y="3722928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>
                <a:solidFill>
                  <a:schemeClr val="tx1"/>
                </a:solidFill>
                <a:latin typeface="+mj-lt"/>
                <a:cs typeface="Times New Roman" pitchFamily="18" charset="0"/>
              </a:rPr>
              <a:t>A</a:t>
            </a:r>
            <a:endParaRPr lang="en-US" sz="2793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54535" y="5812977"/>
            <a:ext cx="456069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39668" y="4672488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/>
                </a:solidFill>
                <a:latin typeface="+mj-lt"/>
              </a:rPr>
              <a:t>26 – 12 = 14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39668" y="5714162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solidFill>
                  <a:schemeClr val="tx1"/>
                </a:solidFill>
                <a:latin typeface="+mj-lt"/>
                <a:cs typeface="Times New Roman" pitchFamily="18" charset="0"/>
              </a:rPr>
              <a:t>36</a:t>
            </a:r>
            <a:endParaRPr lang="en-US" sz="399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77422" y="3624113"/>
            <a:ext cx="3268494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>
                <a:solidFill>
                  <a:schemeClr val="tx1"/>
                </a:solidFill>
                <a:latin typeface="+mj-lt"/>
                <a:cs typeface="Times New Roman" pitchFamily="18" charset="0"/>
              </a:rPr>
              <a:t>12 + 26 = 38</a:t>
            </a:r>
            <a:endParaRPr lang="en-US" sz="399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07" y="4651685"/>
            <a:ext cx="723748" cy="7098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50" y="5748237"/>
            <a:ext cx="665751" cy="64167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04" y="3645212"/>
            <a:ext cx="665751" cy="64167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7556F0E-EEB8-5EAB-1322-B8DE81EF1446}"/>
              </a:ext>
            </a:extLst>
          </p:cNvPr>
          <p:cNvGrpSpPr/>
          <p:nvPr/>
        </p:nvGrpSpPr>
        <p:grpSpPr>
          <a:xfrm>
            <a:off x="4048358" y="960261"/>
            <a:ext cx="5273064" cy="949131"/>
            <a:chOff x="935856" y="2209487"/>
            <a:chExt cx="5273064" cy="9491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EE088A10-9F2B-F27B-80F9-288958358FE4}"/>
                </a:ext>
              </a:extLst>
            </p:cNvPr>
            <p:cNvSpPr txBox="1"/>
            <p:nvPr/>
          </p:nvSpPr>
          <p:spPr>
            <a:xfrm>
              <a:off x="2040780" y="2272752"/>
              <a:ext cx="4168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tx1"/>
                  </a:solidFill>
                  <a:latin typeface="+mj-lt"/>
                </a:rPr>
                <a:t>+ 12 = 26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3A77A204-400D-4C16-41F4-A22DBA9B6531}"/>
                </a:ext>
              </a:extLst>
            </p:cNvPr>
            <p:cNvSpPr/>
            <p:nvPr/>
          </p:nvSpPr>
          <p:spPr>
            <a:xfrm>
              <a:off x="935856" y="2209487"/>
              <a:ext cx="949131" cy="9491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+mj-lt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9169035"/>
</p:tagLst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1898</Words>
  <Application>Microsoft Office PowerPoint</Application>
  <PresentationFormat>Custom</PresentationFormat>
  <Paragraphs>290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HP001 5 hàng</vt:lpstr>
      <vt:lpstr>HP001 4 hàng</vt:lpstr>
      <vt:lpstr>HP001 5H Normal</vt:lpstr>
      <vt:lpstr>Itim</vt:lpstr>
      <vt:lpstr>Times New Roman</vt:lpstr>
      <vt:lpstr>SVN-Billo</vt:lpstr>
      <vt:lpstr>Varela Round</vt:lpstr>
      <vt:lpstr>Arial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các em đã khởi động xuất sắc!</vt:lpstr>
      <vt:lpstr>PowerPoint Presentation</vt:lpstr>
      <vt:lpstr>Trang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</cp:lastModifiedBy>
  <cp:revision>130</cp:revision>
  <dcterms:modified xsi:type="dcterms:W3CDTF">2023-09-11T07:56:13Z</dcterms:modified>
</cp:coreProperties>
</file>