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6"/>
  </p:notesMasterIdLst>
  <p:sldIdLst>
    <p:sldId id="342" r:id="rId2"/>
    <p:sldId id="344" r:id="rId3"/>
    <p:sldId id="343" r:id="rId4"/>
    <p:sldId id="361" r:id="rId5"/>
    <p:sldId id="364" r:id="rId6"/>
    <p:sldId id="365" r:id="rId7"/>
    <p:sldId id="335" r:id="rId8"/>
    <p:sldId id="256" r:id="rId9"/>
    <p:sldId id="352" r:id="rId10"/>
    <p:sldId id="257" r:id="rId11"/>
    <p:sldId id="346" r:id="rId12"/>
    <p:sldId id="347" r:id="rId13"/>
    <p:sldId id="348" r:id="rId14"/>
    <p:sldId id="349" r:id="rId15"/>
    <p:sldId id="350" r:id="rId16"/>
    <p:sldId id="351" r:id="rId17"/>
    <p:sldId id="362" r:id="rId18"/>
    <p:sldId id="353" r:id="rId19"/>
    <p:sldId id="363" r:id="rId20"/>
    <p:sldId id="354" r:id="rId21"/>
    <p:sldId id="355" r:id="rId22"/>
    <p:sldId id="356" r:id="rId23"/>
    <p:sldId id="359" r:id="rId24"/>
    <p:sldId id="360" r:id="rId25"/>
  </p:sldIdLst>
  <p:sldSz cx="12161838" cy="6858000"/>
  <p:notesSz cx="6858000" cy="9144000"/>
  <p:embeddedFontLst>
    <p:embeddedFont>
      <p:font typeface="HP001 5H Normal" panose="020B0603050302020204" pitchFamily="34" charset="0"/>
      <p:regular r:id="rId27"/>
    </p:embeddedFont>
    <p:embeddedFont>
      <p:font typeface="Nunito" panose="020B0604020202020204" charset="0"/>
      <p:regular r:id="rId28"/>
      <p:bold r:id="rId29"/>
      <p:italic r:id="rId30"/>
      <p:boldItalic r:id="rId31"/>
    </p:embeddedFont>
    <p:embeddedFont>
      <p:font typeface="Varela Round" panose="020B0604020202020204" charset="-79"/>
      <p:regular r:id="rId32"/>
    </p:embeddedFont>
    <p:embeddedFont>
      <p:font typeface="Chewy" panose="020B0604020202020204" charset="0"/>
      <p:regular r:id="rId33"/>
    </p:embeddedFont>
    <p:embeddedFont>
      <p:font typeface="HP001 4 hàng" panose="020B0603050302020204" pitchFamily="34" charset="0"/>
      <p:regular r:id="rId34"/>
      <p:bold r:id="rId35"/>
    </p:embeddedFont>
    <p:embeddedFont>
      <p:font typeface="Amatic SC" panose="020B0604020202020204" charset="-79"/>
      <p:regular r:id="rId36"/>
      <p:bold r:id="rId37"/>
    </p:embeddedFont>
    <p:embeddedFont>
      <p:font typeface="Bebas Neue" panose="020B0604020202020204" charset="0"/>
      <p:regular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7477" autoAdjust="0"/>
  </p:normalViewPr>
  <p:slideViewPr>
    <p:cSldViewPr snapToGrid="0">
      <p:cViewPr varScale="1">
        <p:scale>
          <a:sx n="60" d="100"/>
          <a:sy n="60" d="100"/>
        </p:scale>
        <p:origin x="860" y="-100"/>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47135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extLst>
      <p:ext uri="{BB962C8B-B14F-4D97-AF65-F5344CB8AC3E}">
        <p14:creationId xmlns:p14="http://schemas.microsoft.com/office/powerpoint/2010/main" val="95261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Lưu ý lùi ô khi viết chữ đầu đoạn, viết hoa đầu câu, chấm cuối câu.</a:t>
            </a:r>
            <a:endParaRPr/>
          </a:p>
        </p:txBody>
      </p:sp>
    </p:spTree>
    <p:extLst>
      <p:ext uri="{BB962C8B-B14F-4D97-AF65-F5344CB8AC3E}">
        <p14:creationId xmlns:p14="http://schemas.microsoft.com/office/powerpoint/2010/main" val="29103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115119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tổ chức cho HS hđ xong, phát biểu xong mới chiếu màn hình ra</a:t>
            </a:r>
            <a:endParaRPr/>
          </a:p>
        </p:txBody>
      </p:sp>
    </p:spTree>
    <p:extLst>
      <p:ext uri="{BB962C8B-B14F-4D97-AF65-F5344CB8AC3E}">
        <p14:creationId xmlns:p14="http://schemas.microsoft.com/office/powerpoint/2010/main" val="18994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phát biểu trước</a:t>
            </a:r>
          </a:p>
          <a:p>
            <a:pPr marL="0" lvl="0" indent="0" algn="l" rtl="0">
              <a:spcBef>
                <a:spcPts val="0"/>
              </a:spcBef>
              <a:spcAft>
                <a:spcPts val="0"/>
              </a:spcAft>
              <a:buNone/>
            </a:pPr>
            <a:r>
              <a:rPr lang="en-US"/>
              <a:t>GV chiếu ví dụ sau</a:t>
            </a:r>
            <a:endParaRPr/>
          </a:p>
        </p:txBody>
      </p:sp>
    </p:spTree>
    <p:extLst>
      <p:ext uri="{BB962C8B-B14F-4D97-AF65-F5344CB8AC3E}">
        <p14:creationId xmlns:p14="http://schemas.microsoft.com/office/powerpoint/2010/main" val="425192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a:p>
            <a:r>
              <a:rPr lang="en-US"/>
              <a:t>Hs sáng tạo theo ý thích của mình</a:t>
            </a:r>
          </a:p>
        </p:txBody>
      </p:sp>
    </p:spTree>
    <p:extLst>
      <p:ext uri="{BB962C8B-B14F-4D97-AF65-F5344CB8AC3E}">
        <p14:creationId xmlns:p14="http://schemas.microsoft.com/office/powerpoint/2010/main" val="381108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407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01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extLst>
      <p:ext uri="{BB962C8B-B14F-4D97-AF65-F5344CB8AC3E}">
        <p14:creationId xmlns:p14="http://schemas.microsoft.com/office/powerpoint/2010/main" val="12096142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extLst>
      <p:ext uri="{BB962C8B-B14F-4D97-AF65-F5344CB8AC3E}">
        <p14:creationId xmlns:p14="http://schemas.microsoft.com/office/powerpoint/2010/main" val="35657869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13983120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4858501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02776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177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469306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03199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3792813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95" r:id="rId3"/>
    <p:sldLayoutId id="2147483694" r:id="rId4"/>
    <p:sldLayoutId id="2147483652" r:id="rId5"/>
    <p:sldLayoutId id="2147483691" r:id="rId6"/>
    <p:sldLayoutId id="2147483690" r:id="rId7"/>
    <p:sldLayoutId id="2147483653" r:id="rId8"/>
    <p:sldLayoutId id="2147483692" r:id="rId9"/>
    <p:sldLayoutId id="2147483656" r:id="rId10"/>
    <p:sldLayoutId id="2147483696" r:id="rId11"/>
    <p:sldLayoutId id="2147483693" r:id="rId12"/>
    <p:sldLayoutId id="2147483658" r:id="rId13"/>
    <p:sldLayoutId id="2147483698" r:id="rId14"/>
    <p:sldLayoutId id="2147483697" r:id="rId15"/>
    <p:sldLayoutId id="2147483674" r:id="rId16"/>
    <p:sldLayoutId id="2147483684" r:id="rId17"/>
    <p:sldLayoutId id="2147483685" r:id="rId18"/>
    <p:sldLayoutId id="2147483686" r:id="rId19"/>
    <p:sldLayoutId id="214748368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xmlns=""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xmlns="" val="3141195527"/>
                    </a:ext>
                  </a:extLst>
                </a:gridCol>
                <a:gridCol w="257072">
                  <a:extLst>
                    <a:ext uri="{9D8B030D-6E8A-4147-A177-3AD203B41FA5}">
                      <a16:colId xmlns:a16="http://schemas.microsoft.com/office/drawing/2014/main" xmlns="" val="3151147950"/>
                    </a:ext>
                  </a:extLst>
                </a:gridCol>
                <a:gridCol w="257072">
                  <a:extLst>
                    <a:ext uri="{9D8B030D-6E8A-4147-A177-3AD203B41FA5}">
                      <a16:colId xmlns:a16="http://schemas.microsoft.com/office/drawing/2014/main" xmlns="" val="1514941707"/>
                    </a:ext>
                  </a:extLst>
                </a:gridCol>
                <a:gridCol w="257072">
                  <a:extLst>
                    <a:ext uri="{9D8B030D-6E8A-4147-A177-3AD203B41FA5}">
                      <a16:colId xmlns:a16="http://schemas.microsoft.com/office/drawing/2014/main" xmlns="" val="3092453757"/>
                    </a:ext>
                  </a:extLst>
                </a:gridCol>
                <a:gridCol w="257072">
                  <a:extLst>
                    <a:ext uri="{9D8B030D-6E8A-4147-A177-3AD203B41FA5}">
                      <a16:colId xmlns:a16="http://schemas.microsoft.com/office/drawing/2014/main" xmlns="" val="1705943820"/>
                    </a:ext>
                  </a:extLst>
                </a:gridCol>
                <a:gridCol w="257072">
                  <a:extLst>
                    <a:ext uri="{9D8B030D-6E8A-4147-A177-3AD203B41FA5}">
                      <a16:colId xmlns:a16="http://schemas.microsoft.com/office/drawing/2014/main" xmlns="" val="3899532901"/>
                    </a:ext>
                  </a:extLst>
                </a:gridCol>
                <a:gridCol w="257072">
                  <a:extLst>
                    <a:ext uri="{9D8B030D-6E8A-4147-A177-3AD203B41FA5}">
                      <a16:colId xmlns:a16="http://schemas.microsoft.com/office/drawing/2014/main" xmlns="" val="1504412709"/>
                    </a:ext>
                  </a:extLst>
                </a:gridCol>
                <a:gridCol w="257072">
                  <a:extLst>
                    <a:ext uri="{9D8B030D-6E8A-4147-A177-3AD203B41FA5}">
                      <a16:colId xmlns:a16="http://schemas.microsoft.com/office/drawing/2014/main" xmlns="" val="1466808307"/>
                    </a:ext>
                  </a:extLst>
                </a:gridCol>
                <a:gridCol w="257072">
                  <a:extLst>
                    <a:ext uri="{9D8B030D-6E8A-4147-A177-3AD203B41FA5}">
                      <a16:colId xmlns:a16="http://schemas.microsoft.com/office/drawing/2014/main" xmlns="" val="3502664633"/>
                    </a:ext>
                  </a:extLst>
                </a:gridCol>
                <a:gridCol w="257072">
                  <a:extLst>
                    <a:ext uri="{9D8B030D-6E8A-4147-A177-3AD203B41FA5}">
                      <a16:colId xmlns:a16="http://schemas.microsoft.com/office/drawing/2014/main" xmlns="" val="2380817918"/>
                    </a:ext>
                  </a:extLst>
                </a:gridCol>
                <a:gridCol w="257072">
                  <a:extLst>
                    <a:ext uri="{9D8B030D-6E8A-4147-A177-3AD203B41FA5}">
                      <a16:colId xmlns:a16="http://schemas.microsoft.com/office/drawing/2014/main" xmlns="" val="3543710229"/>
                    </a:ext>
                  </a:extLst>
                </a:gridCol>
                <a:gridCol w="257072">
                  <a:extLst>
                    <a:ext uri="{9D8B030D-6E8A-4147-A177-3AD203B41FA5}">
                      <a16:colId xmlns:a16="http://schemas.microsoft.com/office/drawing/2014/main" xmlns="" val="1226207747"/>
                    </a:ext>
                  </a:extLst>
                </a:gridCol>
                <a:gridCol w="257072">
                  <a:extLst>
                    <a:ext uri="{9D8B030D-6E8A-4147-A177-3AD203B41FA5}">
                      <a16:colId xmlns:a16="http://schemas.microsoft.com/office/drawing/2014/main" xmlns="" val="2622740893"/>
                    </a:ext>
                  </a:extLst>
                </a:gridCol>
                <a:gridCol w="257072">
                  <a:extLst>
                    <a:ext uri="{9D8B030D-6E8A-4147-A177-3AD203B41FA5}">
                      <a16:colId xmlns:a16="http://schemas.microsoft.com/office/drawing/2014/main" xmlns="" val="3358236929"/>
                    </a:ext>
                  </a:extLst>
                </a:gridCol>
                <a:gridCol w="257072">
                  <a:extLst>
                    <a:ext uri="{9D8B030D-6E8A-4147-A177-3AD203B41FA5}">
                      <a16:colId xmlns:a16="http://schemas.microsoft.com/office/drawing/2014/main" xmlns="" val="3794742099"/>
                    </a:ext>
                  </a:extLst>
                </a:gridCol>
                <a:gridCol w="257072">
                  <a:extLst>
                    <a:ext uri="{9D8B030D-6E8A-4147-A177-3AD203B41FA5}">
                      <a16:colId xmlns:a16="http://schemas.microsoft.com/office/drawing/2014/main" xmlns="" val="2906486690"/>
                    </a:ext>
                  </a:extLst>
                </a:gridCol>
                <a:gridCol w="257072">
                  <a:extLst>
                    <a:ext uri="{9D8B030D-6E8A-4147-A177-3AD203B41FA5}">
                      <a16:colId xmlns:a16="http://schemas.microsoft.com/office/drawing/2014/main" xmlns="" val="3922166840"/>
                    </a:ext>
                  </a:extLst>
                </a:gridCol>
                <a:gridCol w="257072">
                  <a:extLst>
                    <a:ext uri="{9D8B030D-6E8A-4147-A177-3AD203B41FA5}">
                      <a16:colId xmlns:a16="http://schemas.microsoft.com/office/drawing/2014/main" xmlns="" val="2779761096"/>
                    </a:ext>
                  </a:extLst>
                </a:gridCol>
                <a:gridCol w="257072">
                  <a:extLst>
                    <a:ext uri="{9D8B030D-6E8A-4147-A177-3AD203B41FA5}">
                      <a16:colId xmlns:a16="http://schemas.microsoft.com/office/drawing/2014/main" xmlns="" val="2495969157"/>
                    </a:ext>
                  </a:extLst>
                </a:gridCol>
                <a:gridCol w="257072">
                  <a:extLst>
                    <a:ext uri="{9D8B030D-6E8A-4147-A177-3AD203B41FA5}">
                      <a16:colId xmlns:a16="http://schemas.microsoft.com/office/drawing/2014/main" xmlns="" val="3626927592"/>
                    </a:ext>
                  </a:extLst>
                </a:gridCol>
                <a:gridCol w="257072">
                  <a:extLst>
                    <a:ext uri="{9D8B030D-6E8A-4147-A177-3AD203B41FA5}">
                      <a16:colId xmlns:a16="http://schemas.microsoft.com/office/drawing/2014/main" xmlns="" val="857701770"/>
                    </a:ext>
                  </a:extLst>
                </a:gridCol>
                <a:gridCol w="257072">
                  <a:extLst>
                    <a:ext uri="{9D8B030D-6E8A-4147-A177-3AD203B41FA5}">
                      <a16:colId xmlns:a16="http://schemas.microsoft.com/office/drawing/2014/main" xmlns="" val="2309374168"/>
                    </a:ext>
                  </a:extLst>
                </a:gridCol>
                <a:gridCol w="257072">
                  <a:extLst>
                    <a:ext uri="{9D8B030D-6E8A-4147-A177-3AD203B41FA5}">
                      <a16:colId xmlns:a16="http://schemas.microsoft.com/office/drawing/2014/main" xmlns="" val="2423937644"/>
                    </a:ext>
                  </a:extLst>
                </a:gridCol>
                <a:gridCol w="257072">
                  <a:extLst>
                    <a:ext uri="{9D8B030D-6E8A-4147-A177-3AD203B41FA5}">
                      <a16:colId xmlns:a16="http://schemas.microsoft.com/office/drawing/2014/main" xmlns="" val="3181772300"/>
                    </a:ext>
                  </a:extLst>
                </a:gridCol>
                <a:gridCol w="257072">
                  <a:extLst>
                    <a:ext uri="{9D8B030D-6E8A-4147-A177-3AD203B41FA5}">
                      <a16:colId xmlns:a16="http://schemas.microsoft.com/office/drawing/2014/main" xmlns="" val="917889513"/>
                    </a:ext>
                  </a:extLst>
                </a:gridCol>
                <a:gridCol w="257072">
                  <a:extLst>
                    <a:ext uri="{9D8B030D-6E8A-4147-A177-3AD203B41FA5}">
                      <a16:colId xmlns:a16="http://schemas.microsoft.com/office/drawing/2014/main" xmlns="" val="3900200873"/>
                    </a:ext>
                  </a:extLst>
                </a:gridCol>
                <a:gridCol w="257072">
                  <a:extLst>
                    <a:ext uri="{9D8B030D-6E8A-4147-A177-3AD203B41FA5}">
                      <a16:colId xmlns:a16="http://schemas.microsoft.com/office/drawing/2014/main" xmlns="" val="1110172280"/>
                    </a:ext>
                  </a:extLst>
                </a:gridCol>
                <a:gridCol w="257072">
                  <a:extLst>
                    <a:ext uri="{9D8B030D-6E8A-4147-A177-3AD203B41FA5}">
                      <a16:colId xmlns:a16="http://schemas.microsoft.com/office/drawing/2014/main" xmlns="" val="2790098732"/>
                    </a:ext>
                  </a:extLst>
                </a:gridCol>
                <a:gridCol w="257072">
                  <a:extLst>
                    <a:ext uri="{9D8B030D-6E8A-4147-A177-3AD203B41FA5}">
                      <a16:colId xmlns:a16="http://schemas.microsoft.com/office/drawing/2014/main" xmlns="" val="590412432"/>
                    </a:ext>
                  </a:extLst>
                </a:gridCol>
                <a:gridCol w="257072">
                  <a:extLst>
                    <a:ext uri="{9D8B030D-6E8A-4147-A177-3AD203B41FA5}">
                      <a16:colId xmlns:a16="http://schemas.microsoft.com/office/drawing/2014/main" xmlns="" val="1269897463"/>
                    </a:ext>
                  </a:extLst>
                </a:gridCol>
                <a:gridCol w="257072">
                  <a:extLst>
                    <a:ext uri="{9D8B030D-6E8A-4147-A177-3AD203B41FA5}">
                      <a16:colId xmlns:a16="http://schemas.microsoft.com/office/drawing/2014/main" xmlns="" val="2868056576"/>
                    </a:ext>
                  </a:extLst>
                </a:gridCol>
                <a:gridCol w="257072">
                  <a:extLst>
                    <a:ext uri="{9D8B030D-6E8A-4147-A177-3AD203B41FA5}">
                      <a16:colId xmlns:a16="http://schemas.microsoft.com/office/drawing/2014/main" xmlns="" val="2161358710"/>
                    </a:ext>
                  </a:extLst>
                </a:gridCol>
                <a:gridCol w="257072">
                  <a:extLst>
                    <a:ext uri="{9D8B030D-6E8A-4147-A177-3AD203B41FA5}">
                      <a16:colId xmlns:a16="http://schemas.microsoft.com/office/drawing/2014/main" xmlns="" val="3163057758"/>
                    </a:ext>
                  </a:extLst>
                </a:gridCol>
                <a:gridCol w="257072">
                  <a:extLst>
                    <a:ext uri="{9D8B030D-6E8A-4147-A177-3AD203B41FA5}">
                      <a16:colId xmlns:a16="http://schemas.microsoft.com/office/drawing/2014/main" xmlns="" val="328346012"/>
                    </a:ext>
                  </a:extLst>
                </a:gridCol>
                <a:gridCol w="257072">
                  <a:extLst>
                    <a:ext uri="{9D8B030D-6E8A-4147-A177-3AD203B41FA5}">
                      <a16:colId xmlns:a16="http://schemas.microsoft.com/office/drawing/2014/main" xmlns="" val="1987707740"/>
                    </a:ext>
                  </a:extLst>
                </a:gridCol>
                <a:gridCol w="257072">
                  <a:extLst>
                    <a:ext uri="{9D8B030D-6E8A-4147-A177-3AD203B41FA5}">
                      <a16:colId xmlns:a16="http://schemas.microsoft.com/office/drawing/2014/main" xmlns="" val="996658431"/>
                    </a:ext>
                  </a:extLst>
                </a:gridCol>
                <a:gridCol w="257072">
                  <a:extLst>
                    <a:ext uri="{9D8B030D-6E8A-4147-A177-3AD203B41FA5}">
                      <a16:colId xmlns:a16="http://schemas.microsoft.com/office/drawing/2014/main" xmlns="" val="2612947994"/>
                    </a:ext>
                  </a:extLst>
                </a:gridCol>
                <a:gridCol w="257072">
                  <a:extLst>
                    <a:ext uri="{9D8B030D-6E8A-4147-A177-3AD203B41FA5}">
                      <a16:colId xmlns:a16="http://schemas.microsoft.com/office/drawing/2014/main" xmlns="" val="2148544139"/>
                    </a:ext>
                  </a:extLst>
                </a:gridCol>
                <a:gridCol w="257072">
                  <a:extLst>
                    <a:ext uri="{9D8B030D-6E8A-4147-A177-3AD203B41FA5}">
                      <a16:colId xmlns:a16="http://schemas.microsoft.com/office/drawing/2014/main" xmlns="" val="3249332975"/>
                    </a:ext>
                  </a:extLst>
                </a:gridCol>
                <a:gridCol w="257072">
                  <a:extLst>
                    <a:ext uri="{9D8B030D-6E8A-4147-A177-3AD203B41FA5}">
                      <a16:colId xmlns:a16="http://schemas.microsoft.com/office/drawing/2014/main" xmlns="" val="1654711919"/>
                    </a:ext>
                  </a:extLst>
                </a:gridCol>
                <a:gridCol w="257072">
                  <a:extLst>
                    <a:ext uri="{9D8B030D-6E8A-4147-A177-3AD203B41FA5}">
                      <a16:colId xmlns:a16="http://schemas.microsoft.com/office/drawing/2014/main" xmlns="" val="4015444291"/>
                    </a:ext>
                  </a:extLst>
                </a:gridCol>
                <a:gridCol w="257072">
                  <a:extLst>
                    <a:ext uri="{9D8B030D-6E8A-4147-A177-3AD203B41FA5}">
                      <a16:colId xmlns:a16="http://schemas.microsoft.com/office/drawing/2014/main" xmlns="" val="4236802669"/>
                    </a:ext>
                  </a:extLst>
                </a:gridCol>
                <a:gridCol w="257072">
                  <a:extLst>
                    <a:ext uri="{9D8B030D-6E8A-4147-A177-3AD203B41FA5}">
                      <a16:colId xmlns:a16="http://schemas.microsoft.com/office/drawing/2014/main" xmlns="" val="2318820784"/>
                    </a:ext>
                  </a:extLst>
                </a:gridCol>
                <a:gridCol w="257072">
                  <a:extLst>
                    <a:ext uri="{9D8B030D-6E8A-4147-A177-3AD203B41FA5}">
                      <a16:colId xmlns:a16="http://schemas.microsoft.com/office/drawing/2014/main" xmlns="" val="3970120949"/>
                    </a:ext>
                  </a:extLst>
                </a:gridCol>
                <a:gridCol w="257072">
                  <a:extLst>
                    <a:ext uri="{9D8B030D-6E8A-4147-A177-3AD203B41FA5}">
                      <a16:colId xmlns:a16="http://schemas.microsoft.com/office/drawing/2014/main" xmlns="" val="310546710"/>
                    </a:ext>
                  </a:extLst>
                </a:gridCol>
                <a:gridCol w="257072">
                  <a:extLst>
                    <a:ext uri="{9D8B030D-6E8A-4147-A177-3AD203B41FA5}">
                      <a16:colId xmlns:a16="http://schemas.microsoft.com/office/drawing/2014/main" xmlns="" val="1492156878"/>
                    </a:ext>
                  </a:extLst>
                </a:gridCol>
                <a:gridCol w="257072">
                  <a:extLst>
                    <a:ext uri="{9D8B030D-6E8A-4147-A177-3AD203B41FA5}">
                      <a16:colId xmlns:a16="http://schemas.microsoft.com/office/drawing/2014/main" xmlns="" val="3097457476"/>
                    </a:ext>
                  </a:extLst>
                </a:gridCol>
                <a:gridCol w="257072">
                  <a:extLst>
                    <a:ext uri="{9D8B030D-6E8A-4147-A177-3AD203B41FA5}">
                      <a16:colId xmlns:a16="http://schemas.microsoft.com/office/drawing/2014/main" xmlns="" val="2821193709"/>
                    </a:ext>
                  </a:extLst>
                </a:gridCol>
                <a:gridCol w="257072">
                  <a:extLst>
                    <a:ext uri="{9D8B030D-6E8A-4147-A177-3AD203B41FA5}">
                      <a16:colId xmlns:a16="http://schemas.microsoft.com/office/drawing/2014/main" xmlns="" val="3103761647"/>
                    </a:ext>
                  </a:extLst>
                </a:gridCol>
                <a:gridCol w="257072">
                  <a:extLst>
                    <a:ext uri="{9D8B030D-6E8A-4147-A177-3AD203B41FA5}">
                      <a16:colId xmlns:a16="http://schemas.microsoft.com/office/drawing/2014/main" xmlns="" val="3381576055"/>
                    </a:ext>
                  </a:extLst>
                </a:gridCol>
                <a:gridCol w="257072">
                  <a:extLst>
                    <a:ext uri="{9D8B030D-6E8A-4147-A177-3AD203B41FA5}">
                      <a16:colId xmlns:a16="http://schemas.microsoft.com/office/drawing/2014/main" xmlns="" val="514919813"/>
                    </a:ext>
                  </a:extLst>
                </a:gridCol>
                <a:gridCol w="257072">
                  <a:extLst>
                    <a:ext uri="{9D8B030D-6E8A-4147-A177-3AD203B41FA5}">
                      <a16:colId xmlns:a16="http://schemas.microsoft.com/office/drawing/2014/main" xmlns=""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735494077"/>
                  </a:ext>
                </a:extLst>
              </a:tr>
            </a:tbl>
          </a:graphicData>
        </a:graphic>
      </p:graphicFrame>
      <p:sp>
        <p:nvSpPr>
          <p:cNvPr id="13" name="TextBox 12">
            <a:extLst>
              <a:ext uri="{FF2B5EF4-FFF2-40B4-BE49-F238E27FC236}">
                <a16:creationId xmlns:a16="http://schemas.microsoft.com/office/drawing/2014/main" xmlns="" id="{F983672C-DC36-D662-FE8C-80F57FAC5967}"/>
              </a:ext>
            </a:extLst>
          </p:cNvPr>
          <p:cNvSpPr txBox="1"/>
          <p:nvPr/>
        </p:nvSpPr>
        <p:spPr>
          <a:xfrm>
            <a:off x="1985026" y="1112955"/>
            <a:ext cx="11547521" cy="857799"/>
          </a:xfrm>
          <a:prstGeom prst="rect">
            <a:avLst/>
          </a:prstGeom>
          <a:noFill/>
        </p:spPr>
        <p:txBody>
          <a:bodyPr wrap="square" rtlCol="0">
            <a:spAutoFit/>
          </a:bodyPr>
          <a:lstStyle/>
          <a:p>
            <a:pPr defTabSz="739683">
              <a:buClrTx/>
              <a:defRPr/>
            </a:pPr>
            <a:r>
              <a:rPr lang="x-none"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x-none"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x-none"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x-none"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x-none"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xmlns="" id="{A27082CC-79BE-65B2-CFB9-4DA5C00BBA65}"/>
              </a:ext>
            </a:extLst>
          </p:cNvPr>
          <p:cNvSpPr txBox="1"/>
          <p:nvPr/>
        </p:nvSpPr>
        <p:spPr>
          <a:xfrm>
            <a:off x="990532" y="3142310"/>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xmlns=""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xmlns=""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4066417" y="5192338"/>
            <a:ext cx="1453023" cy="20003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xmlns=""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5181657"/>
            <a:ext cx="2604914" cy="19292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xmlns=""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xmlns=""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493748" y="5365799"/>
            <a:ext cx="654399" cy="18723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5ADC4430-C204-EB9E-AB95-4244F22B43D0}"/>
              </a:ext>
            </a:extLst>
          </p:cNvPr>
          <p:cNvGrpSpPr/>
          <p:nvPr/>
        </p:nvGrpSpPr>
        <p:grpSpPr>
          <a:xfrm>
            <a:off x="9064121" y="4527859"/>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xmlns=""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xmlns=""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xmlns=""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xmlns="" id="{865C8512-1DA3-D18C-EDA6-2584085E72C7}"/>
              </a:ext>
            </a:extLst>
          </p:cNvPr>
          <p:cNvSpPr txBox="1"/>
          <p:nvPr/>
        </p:nvSpPr>
        <p:spPr>
          <a:xfrm>
            <a:off x="3001656" y="4173301"/>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Cá</a:t>
            </a:r>
            <a:r>
              <a:rPr lang="el-GR" sz="4974" b="1" kern="1200">
                <a:solidFill>
                  <a:srgbClr val="7030A0"/>
                </a:solidFill>
                <a:latin typeface="HP001 4 hàng" panose="020B0603050302020204" pitchFamily="34" charset="0"/>
                <a:ea typeface="+mn-ea"/>
                <a:cs typeface="HP001 5H Normal" panose="020B0603050302020204" pitchFamily="34" charset="0"/>
              </a:rPr>
              <a:t>ζ </a:t>
            </a:r>
            <a:r>
              <a:rPr lang="en-US" sz="4974" b="1" kern="1200">
                <a:solidFill>
                  <a:srgbClr val="7030A0"/>
                </a:solidFill>
                <a:latin typeface="HP001 4 hàng" panose="020B0603050302020204" pitchFamily="34" charset="0"/>
                <a:ea typeface="+mn-ea"/>
                <a:cs typeface="HP001 5H Normal" panose="020B0603050302020204" pitchFamily="34" charset="0"/>
              </a:rPr>
              <a:t>ǟừng Ǉr</a:t>
            </a:r>
            <a:r>
              <a:rPr lang="el-GR" sz="4974" b="1" kern="1200">
                <a:solidFill>
                  <a:srgbClr val="7030A0"/>
                </a:solidFill>
                <a:latin typeface="HP001 4 hàng" panose="020B0603050302020204" pitchFamily="34" charset="0"/>
                <a:ea typeface="+mn-ea"/>
                <a:cs typeface="HP001 5H Normal" panose="020B0603050302020204" pitchFamily="34" charset="0"/>
              </a:rPr>
              <a:t>Ϊ</a:t>
            </a:r>
            <a:r>
              <a:rPr lang="en-US" sz="4974" b="1" kern="1200">
                <a:solidFill>
                  <a:srgbClr val="7030A0"/>
                </a:solidFill>
                <a:latin typeface="HP001 4 hàng" panose="020B0603050302020204" pitchFamily="34" charset="0"/>
                <a:ea typeface="+mn-ea"/>
                <a:cs typeface="HP001 5H Normal" panose="020B0603050302020204" pitchFamily="34" charset="0"/>
              </a:rPr>
              <a:t>g wắng</a:t>
            </a:r>
            <a:endParaRPr lang="x-none"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xmlns=""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2499" y="5182603"/>
            <a:ext cx="1453023" cy="197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23" name="Google Shape;7902;p32">
            <a:extLst>
              <a:ext uri="{FF2B5EF4-FFF2-40B4-BE49-F238E27FC236}">
                <a16:creationId xmlns:a16="http://schemas.microsoft.com/office/drawing/2014/main" xmlns="" id="{AD5F4C64-121F-63CB-0B57-20853E4BA60F}"/>
              </a:ext>
            </a:extLst>
          </p:cNvPr>
          <p:cNvSpPr txBox="1">
            <a:spLocks/>
          </p:cNvSpPr>
          <p:nvPr/>
        </p:nvSpPr>
        <p:spPr>
          <a:xfrm>
            <a:off x="1770598" y="32378"/>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2" name="TextBox 1">
            <a:extLst>
              <a:ext uri="{FF2B5EF4-FFF2-40B4-BE49-F238E27FC236}">
                <a16:creationId xmlns:a16="http://schemas.microsoft.com/office/drawing/2014/main" xmlns="" id="{1CAC335E-EAC9-6BDC-69B7-0F6676174A0D}"/>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BB699EE-B664-0805-5D97-C6AC2AA9C92E}"/>
              </a:ext>
            </a:extLst>
          </p:cNvPr>
          <p:cNvSpPr txBox="1"/>
          <p:nvPr/>
        </p:nvSpPr>
        <p:spPr>
          <a:xfrm>
            <a:off x="1328159" y="986536"/>
            <a:ext cx="5607775" cy="4884927"/>
          </a:xfrm>
          <a:prstGeom prst="rect">
            <a:avLst/>
          </a:prstGeom>
          <a:noFill/>
        </p:spPr>
        <p:txBody>
          <a:bodyPr wrap="square" rtlCol="0">
            <a:spAutoFit/>
          </a:bodyPr>
          <a:lstStyle/>
          <a:p>
            <a:pPr algn="just"/>
            <a:r>
              <a:rPr lang="en-US" sz="3893">
                <a:solidFill>
                  <a:srgbClr val="00B050"/>
                </a:solidFill>
              </a:rPr>
              <a:t>Đây là đoạn 4 trong bài đọc </a:t>
            </a:r>
            <a:r>
              <a:rPr lang="en-US" sz="3893" i="1">
                <a:solidFill>
                  <a:srgbClr val="00B050"/>
                </a:solidFill>
              </a:rPr>
              <a:t>Cánh rừng trong nắng với </a:t>
            </a:r>
            <a:r>
              <a:rPr lang="en-US" sz="3893">
                <a:solidFill>
                  <a:srgbClr val="00B050"/>
                </a:solidFill>
              </a:rPr>
              <a:t>những câu chuyện về cảnh rừng trước kia đã cho các bạn nhỏ thấy được sự mất mát, thay đổi của rừng.</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xmlns=""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HS đọc</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xmlns="" id="{7E00408A-8D92-6103-01CA-285C83E4EC31}"/>
              </a:ext>
            </a:extLst>
          </p:cNvPr>
          <p:cNvSpPr txBox="1">
            <a:spLocks/>
          </p:cNvSpPr>
          <p:nvPr/>
        </p:nvSpPr>
        <p:spPr>
          <a:xfrm>
            <a:off x="1430359" y="-323"/>
            <a:ext cx="9301119" cy="792804"/>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grpSp>
        <p:nvGrpSpPr>
          <p:cNvPr id="6" name="Group 5">
            <a:extLst>
              <a:ext uri="{FF2B5EF4-FFF2-40B4-BE49-F238E27FC236}">
                <a16:creationId xmlns:a16="http://schemas.microsoft.com/office/drawing/2014/main" xmlns="" id="{587BEFFA-14FA-10FE-0CB2-EC7880BDD8DB}"/>
              </a:ext>
            </a:extLst>
          </p:cNvPr>
          <p:cNvGrpSpPr/>
          <p:nvPr/>
        </p:nvGrpSpPr>
        <p:grpSpPr>
          <a:xfrm>
            <a:off x="477933" y="999846"/>
            <a:ext cx="11205972" cy="6214074"/>
            <a:chOff x="477933" y="999846"/>
            <a:chExt cx="11205972" cy="6214074"/>
          </a:xfrm>
        </p:grpSpPr>
        <p:sp>
          <p:nvSpPr>
            <p:cNvPr id="3" name="Google Shape;7902;p32">
              <a:extLst>
                <a:ext uri="{FF2B5EF4-FFF2-40B4-BE49-F238E27FC236}">
                  <a16:creationId xmlns:a16="http://schemas.microsoft.com/office/drawing/2014/main" xmlns="" id="{7D149A23-FF43-5A5F-5A4A-D66EE60637D2}"/>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xmlns="" id="{19A1DF99-80C7-7F1A-76A2-A53094B3E894}"/>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 name="Group 1">
            <a:extLst>
              <a:ext uri="{FF2B5EF4-FFF2-40B4-BE49-F238E27FC236}">
                <a16:creationId xmlns:a16="http://schemas.microsoft.com/office/drawing/2014/main" xmlns="" id="{B99EC82B-569D-D8C3-DC74-FF2237EBFA7E}"/>
              </a:ext>
            </a:extLst>
          </p:cNvPr>
          <p:cNvGrpSpPr/>
          <p:nvPr/>
        </p:nvGrpSpPr>
        <p:grpSpPr>
          <a:xfrm>
            <a:off x="477933" y="1258926"/>
            <a:ext cx="11205972" cy="6214074"/>
            <a:chOff x="477933" y="999846"/>
            <a:chExt cx="11205972" cy="6214074"/>
          </a:xfrm>
        </p:grpSpPr>
        <p:sp>
          <p:nvSpPr>
            <p:cNvPr id="4" name="Google Shape;7902;p32">
              <a:extLst>
                <a:ext uri="{FF2B5EF4-FFF2-40B4-BE49-F238E27FC236}">
                  <a16:creationId xmlns:a16="http://schemas.microsoft.com/office/drawing/2014/main" xmlns="" id="{50646167-5F75-38B8-681C-6C5E4B2BB3EA}"/>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xmlns="" id="{F820A99D-62B4-0946-3EA7-D3D2FABE816A}"/>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xmlns=""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xmlns="" id="{11B2082B-C180-B3BA-3993-5360343F507D}"/>
              </a:ext>
            </a:extLst>
          </p:cNvPr>
          <p:cNvCxnSpPr/>
          <p:nvPr/>
        </p:nvCxnSpPr>
        <p:spPr>
          <a:xfrm>
            <a:off x="2387995" y="2552141"/>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2585810-D329-2634-A3E8-07F9C9FEABAF}"/>
              </a:ext>
            </a:extLst>
          </p:cNvPr>
          <p:cNvCxnSpPr/>
          <p:nvPr/>
        </p:nvCxnSpPr>
        <p:spPr>
          <a:xfrm>
            <a:off x="4409692" y="2552141"/>
            <a:ext cx="2133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6038AB8-0D43-C75A-D18D-EAAE9D1917E0}"/>
              </a:ext>
            </a:extLst>
          </p:cNvPr>
          <p:cNvCxnSpPr>
            <a:cxnSpLocks/>
          </p:cNvCxnSpPr>
          <p:nvPr/>
        </p:nvCxnSpPr>
        <p:spPr>
          <a:xfrm>
            <a:off x="6090649" y="3754362"/>
            <a:ext cx="2093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6B4D6E8-67A7-6552-D707-4017D978186B}"/>
              </a:ext>
            </a:extLst>
          </p:cNvPr>
          <p:cNvCxnSpPr>
            <a:cxnSpLocks/>
          </p:cNvCxnSpPr>
          <p:nvPr/>
        </p:nvCxnSpPr>
        <p:spPr>
          <a:xfrm>
            <a:off x="4528512" y="4346615"/>
            <a:ext cx="2161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8300B40-E1F5-9264-D9F3-56991CD5C5A3}"/>
              </a:ext>
            </a:extLst>
          </p:cNvPr>
          <p:cNvCxnSpPr>
            <a:cxnSpLocks/>
          </p:cNvCxnSpPr>
          <p:nvPr/>
        </p:nvCxnSpPr>
        <p:spPr>
          <a:xfrm>
            <a:off x="5519148" y="3138939"/>
            <a:ext cx="18417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33FE0EA-7D53-DAE8-B0D0-FFD2D9DCE0C8}"/>
              </a:ext>
            </a:extLst>
          </p:cNvPr>
          <p:cNvCxnSpPr>
            <a:cxnSpLocks/>
          </p:cNvCxnSpPr>
          <p:nvPr/>
        </p:nvCxnSpPr>
        <p:spPr>
          <a:xfrm>
            <a:off x="9470704" y="4971455"/>
            <a:ext cx="1342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xmlns=""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5DC6BA-2F9E-B759-E264-69DA2818A27F}"/>
              </a:ext>
            </a:extLst>
          </p:cNvPr>
          <p:cNvPicPr>
            <a:picLocks noChangeAspect="1"/>
          </p:cNvPicPr>
          <p:nvPr/>
        </p:nvPicPr>
        <p:blipFill>
          <a:blip r:embed="rId3"/>
          <a:stretch>
            <a:fillRect/>
          </a:stretch>
        </p:blipFill>
        <p:spPr>
          <a:xfrm>
            <a:off x="705026" y="-1025710"/>
            <a:ext cx="11456812" cy="9209282"/>
          </a:xfrm>
          <a:prstGeom prst="rect">
            <a:avLst/>
          </a:prstGeom>
        </p:spPr>
      </p:pic>
      <p:sp>
        <p:nvSpPr>
          <p:cNvPr id="14" name="TextBox 13">
            <a:extLst>
              <a:ext uri="{FF2B5EF4-FFF2-40B4-BE49-F238E27FC236}">
                <a16:creationId xmlns:a16="http://schemas.microsoft.com/office/drawing/2014/main" xmlns="" id="{FABC0ED8-4394-24E3-484E-324054AA11F9}"/>
              </a:ext>
            </a:extLst>
          </p:cNvPr>
          <p:cNvSpPr txBox="1"/>
          <p:nvPr/>
        </p:nvSpPr>
        <p:spPr>
          <a:xfrm>
            <a:off x="1440440" y="1029733"/>
            <a:ext cx="10721398" cy="738664"/>
          </a:xfrm>
          <a:prstGeom prst="rect">
            <a:avLst/>
          </a:prstGeom>
          <a:noFill/>
        </p:spPr>
        <p:txBody>
          <a:bodyPr wrap="square" rtlCol="0">
            <a:spAutoFit/>
          </a:bodyPr>
          <a:lstStyle/>
          <a:p>
            <a:pPr algn="just" defTabSz="739683">
              <a:buClrTx/>
              <a:defRPr/>
            </a:pPr>
            <a:r>
              <a:rPr lang="vi-VN" sz="4200" b="1" kern="1200" dirty="0">
                <a:solidFill>
                  <a:srgbClr val="7030A0"/>
                </a:solidFill>
                <a:latin typeface="HP001 4 hàng" panose="020B0603050302020204" pitchFamily="34" charset="0"/>
                <a:ea typeface="+mn-ea"/>
                <a:cs typeface="HP001 5H Normal" panose="020B0603050302020204" pitchFamily="34" charset="0"/>
              </a:rPr>
              <a:t>Khi wắng đã </a:t>
            </a:r>
            <a:r>
              <a:rPr lang="el-GR" sz="4200" b="1" kern="1200" dirty="0">
                <a:solidFill>
                  <a:srgbClr val="7030A0"/>
                </a:solidFill>
                <a:latin typeface="HP001 4 hàng" panose="020B0603050302020204" pitchFamily="34" charset="0"/>
                <a:ea typeface="+mn-ea"/>
                <a:cs typeface="HP001 5H Normal" panose="020B0603050302020204" pitchFamily="34" charset="0"/>
              </a:rPr>
              <a:t>η</a:t>
            </a:r>
            <a:r>
              <a:rPr lang="vi-VN" sz="4200" b="1" kern="1200" dirty="0">
                <a:solidFill>
                  <a:srgbClr val="7030A0"/>
                </a:solidFill>
                <a:latin typeface="HP001 4 hàng" panose="020B0603050302020204" pitchFamily="34" charset="0"/>
                <a:ea typeface="+mn-ea"/>
                <a:cs typeface="HP001 5H Normal" panose="020B0603050302020204" pitchFamily="34" charset="0"/>
              </a:rPr>
              <a:t>ạt jàu </a:t>
            </a:r>
            <a:r>
              <a:rPr lang="el-GR" sz="4200" b="1" kern="1200" dirty="0">
                <a:solidFill>
                  <a:srgbClr val="7030A0"/>
                </a:solidFill>
                <a:latin typeface="HP001 4 hàng" panose="020B0603050302020204" pitchFamily="34" charset="0"/>
                <a:ea typeface="+mn-ea"/>
                <a:cs typeface="HP001 5H Normal" panose="020B0603050302020204" pitchFamily="34" charset="0"/>
              </a:rPr>
              <a:t>Λ</a:t>
            </a:r>
            <a:r>
              <a:rPr lang="vi-VN" sz="4200" b="1" kern="1200" dirty="0">
                <a:solidFill>
                  <a:srgbClr val="7030A0"/>
                </a:solidFill>
                <a:latin typeface="HP001 4 hàng" panose="020B0603050302020204" pitchFamily="34" charset="0"/>
                <a:ea typeface="+mn-ea"/>
                <a:cs typeface="HP001 5H Normal" panose="020B0603050302020204" pitchFamily="34" charset="0"/>
              </a:rPr>
              <a:t>łn </a:t>
            </a:r>
            <a:r>
              <a:rPr lang="el-GR" sz="4200" b="1" kern="1200" dirty="0">
                <a:solidFill>
                  <a:srgbClr val="7030A0"/>
                </a:solidFill>
                <a:latin typeface="HP001 4 hàng" panose="020B0603050302020204" pitchFamily="34" charset="0"/>
                <a:ea typeface="+mn-ea"/>
                <a:cs typeface="HP001 5H Normal" panose="020B0603050302020204" pitchFamily="34" charset="0"/>
              </a:rPr>
              <a:t>η</a:t>
            </a:r>
            <a:r>
              <a:rPr lang="vi-VN" sz="4200" b="1" kern="1200" dirty="0">
                <a:solidFill>
                  <a:srgbClr val="7030A0"/>
                </a:solidFill>
                <a:latin typeface="HP001 4 hàng" panose="020B0603050302020204" pitchFamily="34" charset="0"/>
                <a:ea typeface="+mn-ea"/>
                <a:cs typeface="HP001 5H Normal" panose="020B0603050302020204" pitchFamily="34" charset="0"/>
              </a:rPr>
              <a:t>ững vī</a:t>
            </a:r>
            <a:endParaRPr lang="x-none"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xmlns="" id="{9867C116-AA99-219C-2114-C6130B8477A5}"/>
              </a:ext>
            </a:extLst>
          </p:cNvPr>
          <p:cNvSpPr txBox="1"/>
          <p:nvPr/>
        </p:nvSpPr>
        <p:spPr>
          <a:xfrm>
            <a:off x="3727929" y="185222"/>
            <a:ext cx="7983747" cy="738664"/>
          </a:xfrm>
          <a:prstGeom prst="rect">
            <a:avLst/>
          </a:prstGeom>
          <a:noFill/>
        </p:spPr>
        <p:txBody>
          <a:bodyPr wrap="square" rtlCol="0">
            <a:spAutoFit/>
          </a:bodyPr>
          <a:lstStyle/>
          <a:p>
            <a:pPr defTabSz="739683">
              <a:buClrTx/>
              <a:defRPr/>
            </a:pPr>
            <a:r>
              <a:rPr lang="en-US" sz="4200" b="1" kern="1200" dirty="0" err="1">
                <a:solidFill>
                  <a:srgbClr val="7030A0"/>
                </a:solidFill>
                <a:latin typeface="HP001 4 hàng" panose="020B0603050302020204" pitchFamily="34" charset="0"/>
                <a:ea typeface="+mn-ea"/>
                <a:cs typeface="HP001 5H Normal" panose="020B0603050302020204" pitchFamily="34" charset="0"/>
              </a:rPr>
              <a:t>Cá</a:t>
            </a:r>
            <a:r>
              <a:rPr lang="el-GR" sz="4200" b="1" kern="1200" dirty="0">
                <a:solidFill>
                  <a:srgbClr val="7030A0"/>
                </a:solidFill>
                <a:latin typeface="HP001 4 hàng" panose="020B0603050302020204" pitchFamily="34" charset="0"/>
                <a:ea typeface="+mn-ea"/>
                <a:cs typeface="HP001 5H Normal" panose="020B0603050302020204" pitchFamily="34" charset="0"/>
              </a:rPr>
              <a:t>ζ </a:t>
            </a:r>
            <a:r>
              <a:rPr lang="en-US" sz="4200" b="1" kern="1200" dirty="0" err="1">
                <a:solidFill>
                  <a:srgbClr val="7030A0"/>
                </a:solidFill>
                <a:latin typeface="HP001 4 hàng" panose="020B0603050302020204" pitchFamily="34" charset="0"/>
                <a:ea typeface="+mn-ea"/>
                <a:cs typeface="HP001 5H Normal" panose="020B0603050302020204" pitchFamily="34" charset="0"/>
              </a:rPr>
              <a:t>ǟừng</a:t>
            </a:r>
            <a:r>
              <a:rPr lang="en-US" sz="4200" b="1" kern="1200" dirty="0">
                <a:solidFill>
                  <a:srgbClr val="7030A0"/>
                </a:solidFill>
                <a:latin typeface="HP001 4 hàng" panose="020B0603050302020204" pitchFamily="34" charset="0"/>
                <a:ea typeface="+mn-ea"/>
                <a:cs typeface="HP001 5H Normal" panose="020B0603050302020204" pitchFamily="34" charset="0"/>
              </a:rPr>
              <a:t> </a:t>
            </a:r>
            <a:r>
              <a:rPr lang="en-US" sz="4200" b="1" kern="1200" dirty="0" err="1">
                <a:solidFill>
                  <a:srgbClr val="7030A0"/>
                </a:solidFill>
                <a:latin typeface="HP001 4 hàng" panose="020B0603050302020204" pitchFamily="34" charset="0"/>
                <a:ea typeface="+mn-ea"/>
                <a:cs typeface="HP001 5H Normal" panose="020B0603050302020204" pitchFamily="34" charset="0"/>
              </a:rPr>
              <a:t>Ǉr</a:t>
            </a:r>
            <a:r>
              <a:rPr lang="el-GR" sz="4200" b="1" kern="1200" dirty="0">
                <a:solidFill>
                  <a:srgbClr val="7030A0"/>
                </a:solidFill>
                <a:latin typeface="HP001 4 hàng" panose="020B0603050302020204" pitchFamily="34" charset="0"/>
                <a:ea typeface="+mn-ea"/>
                <a:cs typeface="HP001 5H Normal" panose="020B0603050302020204" pitchFamily="34" charset="0"/>
              </a:rPr>
              <a:t>Ϊ</a:t>
            </a:r>
            <a:r>
              <a:rPr lang="en-US" sz="4200" b="1" kern="1200" dirty="0">
                <a:solidFill>
                  <a:srgbClr val="7030A0"/>
                </a:solidFill>
                <a:latin typeface="HP001 4 hàng" panose="020B0603050302020204" pitchFamily="34" charset="0"/>
                <a:ea typeface="+mn-ea"/>
                <a:cs typeface="HP001 5H Normal" panose="020B0603050302020204" pitchFamily="34" charset="0"/>
              </a:rPr>
              <a:t>g </a:t>
            </a:r>
            <a:r>
              <a:rPr lang="en-US" sz="4200" b="1" kern="1200" dirty="0" err="1">
                <a:solidFill>
                  <a:srgbClr val="7030A0"/>
                </a:solidFill>
                <a:latin typeface="HP001 4 hàng" panose="020B0603050302020204" pitchFamily="34" charset="0"/>
                <a:ea typeface="+mn-ea"/>
                <a:cs typeface="HP001 5H Normal" panose="020B0603050302020204" pitchFamily="34" charset="0"/>
              </a:rPr>
              <a:t>wắng</a:t>
            </a:r>
            <a:endParaRPr lang="x-none"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xmlns="" id="{9146E259-5E67-1B0B-99FC-522B9C67933D}"/>
              </a:ext>
            </a:extLst>
          </p:cNvPr>
          <p:cNvSpPr txBox="1"/>
          <p:nvPr/>
        </p:nvSpPr>
        <p:spPr>
          <a:xfrm>
            <a:off x="604725" y="1859072"/>
            <a:ext cx="11456812" cy="738664"/>
          </a:xfrm>
          <a:prstGeom prst="rect">
            <a:avLst/>
          </a:prstGeom>
          <a:noFill/>
        </p:spPr>
        <p:txBody>
          <a:bodyPr wrap="square" rtlCol="0">
            <a:spAutoFit/>
          </a:bodyPr>
          <a:lstStyle/>
          <a:p>
            <a:pPr algn="just" defTabSz="739683">
              <a:buClrTx/>
              <a:defRPr/>
            </a:pPr>
            <a:r>
              <a:rPr lang="vi-VN" sz="4200" b="1" kern="1200" dirty="0">
                <a:solidFill>
                  <a:srgbClr val="7030A0"/>
                </a:solidFill>
                <a:latin typeface="HP001 4 hàng" panose="020B0603050302020204" pitchFamily="34" charset="0"/>
                <a:ea typeface="+mn-ea"/>
                <a:cs typeface="HP001 5H Normal" panose="020B0603050302020204" pitchFamily="34" charset="0"/>
              </a:rPr>
              <a:t>cây, </a:t>
            </a:r>
            <a:r>
              <a:rPr lang="el-GR" sz="4200" b="1" kern="1200" dirty="0">
                <a:solidFill>
                  <a:srgbClr val="7030A0"/>
                </a:solidFill>
                <a:latin typeface="HP001 4 hàng" panose="020B0603050302020204" pitchFamily="34" charset="0"/>
                <a:ea typeface="+mn-ea"/>
                <a:cs typeface="HP001 5H Normal" panose="020B0603050302020204" pitchFamily="34" charset="0"/>
              </a:rPr>
              <a:t>ε</a:t>
            </a:r>
            <a:r>
              <a:rPr lang="vi-VN" sz="4200" b="1" kern="1200" dirty="0">
                <a:solidFill>
                  <a:srgbClr val="7030A0"/>
                </a:solidFill>
                <a:latin typeface="HP001 4 hàng" panose="020B0603050302020204" pitchFamily="34" charset="0"/>
                <a:ea typeface="+mn-ea"/>
                <a:cs typeface="HP001 5H Normal" panose="020B0603050302020204" pitchFamily="34" charset="0"/>
              </a:rPr>
              <a:t>úng Ǉċ ǟa </a:t>
            </a:r>
            <a:r>
              <a:rPr lang="el-GR" sz="4200" b="1" kern="1200" dirty="0">
                <a:solidFill>
                  <a:srgbClr val="7030A0"/>
                </a:solidFill>
                <a:latin typeface="HP001 4 hàng" panose="020B0603050302020204" pitchFamily="34" charset="0"/>
                <a:ea typeface="+mn-ea"/>
                <a:cs typeface="HP001 5H Normal" panose="020B0603050302020204" pitchFamily="34" charset="0"/>
              </a:rPr>
              <a:t>ωϙ </a:t>
            </a:r>
            <a:r>
              <a:rPr lang="vi-VN" sz="4200" b="1" kern="1200" dirty="0">
                <a:solidFill>
                  <a:srgbClr val="7030A0"/>
                </a:solidFill>
                <a:latin typeface="HP001 4 hàng" panose="020B0603050302020204" pitchFamily="34" charset="0"/>
                <a:ea typeface="+mn-ea"/>
                <a:cs typeface="HP001 5H Normal" panose="020B0603050302020204" pitchFamily="34" charset="0"/>
              </a:rPr>
              <a:t>Ǉr</a:t>
            </a:r>
            <a:r>
              <a:rPr lang="el-GR" sz="4200" b="1" kern="1200" dirty="0">
                <a:solidFill>
                  <a:srgbClr val="7030A0"/>
                </a:solidFill>
                <a:latin typeface="HP001 4 hàng" panose="020B0603050302020204" pitchFamily="34" charset="0"/>
                <a:ea typeface="+mn-ea"/>
                <a:cs typeface="HP001 5H Normal" panose="020B0603050302020204" pitchFamily="34" charset="0"/>
              </a:rPr>
              <a:t>Ϊ</a:t>
            </a:r>
            <a:r>
              <a:rPr lang="vi-VN" sz="4200" b="1" kern="1200" dirty="0">
                <a:solidFill>
                  <a:srgbClr val="7030A0"/>
                </a:solidFill>
                <a:latin typeface="HP001 4 hàng" panose="020B0603050302020204" pitchFamily="34" charset="0"/>
                <a:ea typeface="+mn-ea"/>
                <a:cs typeface="HP001 5H Normal" panose="020B0603050302020204" pitchFamily="34" charset="0"/>
              </a:rPr>
              <a:t>g Ǉ</a:t>
            </a:r>
            <a:r>
              <a:rPr lang="el-GR" sz="4200" b="1" kern="1200" dirty="0">
                <a:solidFill>
                  <a:srgbClr val="7030A0"/>
                </a:solidFill>
                <a:latin typeface="HP001 4 hàng" panose="020B0603050302020204" pitchFamily="34" charset="0"/>
                <a:ea typeface="+mn-ea"/>
                <a:cs typeface="HP001 5H Normal" panose="020B0603050302020204" pitchFamily="34" charset="0"/>
              </a:rPr>
              <a:t>Η</a:t>
            </a:r>
            <a:r>
              <a:rPr lang="vi-VN" sz="4200" b="1" kern="1200" dirty="0">
                <a:solidFill>
                  <a:srgbClr val="7030A0"/>
                </a:solidFill>
                <a:latin typeface="HP001 4 hàng" panose="020B0603050302020204" pitchFamily="34" charset="0"/>
                <a:ea typeface="+mn-ea"/>
                <a:cs typeface="HP001 5H Normal" panose="020B0603050302020204" pitchFamily="34" charset="0"/>
              </a:rPr>
              <a:t>Ğc wuĒ</a:t>
            </a:r>
            <a:r>
              <a:rPr lang="en-US" sz="4200" b="1" kern="1200" dirty="0">
                <a:solidFill>
                  <a:srgbClr val="7030A0"/>
                </a:solidFill>
                <a:latin typeface="HP001 4 hàng" panose="020B0603050302020204" pitchFamily="34" charset="0"/>
                <a:ea typeface="+mn-ea"/>
                <a:cs typeface="HP001 5H Normal" panose="020B0603050302020204" pitchFamily="34" charset="0"/>
              </a:rPr>
              <a:t>. </a:t>
            </a:r>
            <a:r>
              <a:rPr lang="vi-VN" sz="4200" b="1" kern="1200" dirty="0">
                <a:solidFill>
                  <a:srgbClr val="7030A0"/>
                </a:solidFill>
                <a:latin typeface="HP001 4 hàng" panose="020B0603050302020204" pitchFamily="34" charset="0"/>
                <a:ea typeface="+mn-ea"/>
                <a:cs typeface="HP001 5H Normal" panose="020B0603050302020204" pitchFamily="34" charset="0"/>
              </a:rPr>
              <a:t>T</a:t>
            </a:r>
            <a:r>
              <a:rPr lang="el-GR" sz="4200" b="1" kern="1200" dirty="0">
                <a:solidFill>
                  <a:srgbClr val="7030A0"/>
                </a:solidFill>
                <a:latin typeface="HP001 4 hàng" panose="020B0603050302020204" pitchFamily="34" charset="0"/>
                <a:ea typeface="+mn-ea"/>
                <a:cs typeface="HP001 5H Normal" panose="020B0603050302020204" pitchFamily="34" charset="0"/>
              </a:rPr>
              <a:t>ς</a:t>
            </a:r>
            <a:r>
              <a:rPr lang="vi-VN" sz="4200" b="1" kern="1200" dirty="0">
                <a:solidFill>
                  <a:srgbClr val="7030A0"/>
                </a:solidFill>
                <a:latin typeface="HP001 4 hàng" panose="020B0603050302020204" pitchFamily="34" charset="0"/>
                <a:ea typeface="+mn-ea"/>
                <a:cs typeface="HP001 5H Normal" panose="020B0603050302020204" pitchFamily="34" charset="0"/>
              </a:rPr>
              <a:t>łn đưŊg, </a:t>
            </a:r>
            <a:endParaRPr lang="x-none"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9" name="TextBox 18">
            <a:extLst>
              <a:ext uri="{FF2B5EF4-FFF2-40B4-BE49-F238E27FC236}">
                <a16:creationId xmlns:a16="http://schemas.microsoft.com/office/drawing/2014/main" xmlns="" id="{8978DB39-6340-1FF5-7887-370690029A4B}"/>
              </a:ext>
            </a:extLst>
          </p:cNvPr>
          <p:cNvSpPr txBox="1"/>
          <p:nvPr/>
        </p:nvSpPr>
        <p:spPr>
          <a:xfrm>
            <a:off x="689786" y="2708220"/>
            <a:ext cx="11456812" cy="738664"/>
          </a:xfrm>
          <a:prstGeom prst="rect">
            <a:avLst/>
          </a:prstGeom>
          <a:noFill/>
        </p:spPr>
        <p:txBody>
          <a:bodyPr wrap="square" rtlCol="0">
            <a:spAutoFit/>
          </a:bodyPr>
          <a:lstStyle/>
          <a:p>
            <a:pPr algn="just" defTabSz="739683">
              <a:buClrTx/>
              <a:defRPr/>
            </a:pPr>
            <a:r>
              <a:rPr lang="vi-VN" sz="4200" b="1" kern="1200" dirty="0">
                <a:solidFill>
                  <a:srgbClr val="7030A0"/>
                </a:solidFill>
                <a:latin typeface="HP001 4 hàng" panose="020B0603050302020204" pitchFamily="34" charset="0"/>
                <a:ea typeface="+mn-ea"/>
                <a:cs typeface="HP001 5H Normal" panose="020B0603050302020204" pitchFamily="34" charset="0"/>
              </a:rPr>
              <a:t>Ūg </a:t>
            </a:r>
            <a:r>
              <a:rPr lang="el-GR" sz="4200" b="1" kern="1200" dirty="0">
                <a:solidFill>
                  <a:srgbClr val="7030A0"/>
                </a:solidFill>
                <a:latin typeface="HP001 4 hàng" panose="020B0603050302020204" pitchFamily="34" charset="0"/>
                <a:ea typeface="+mn-ea"/>
                <a:cs typeface="HP001 5H Normal" panose="020B0603050302020204" pitchFamily="34" charset="0"/>
              </a:rPr>
              <a:t>ΓϜ ωϙ η</a:t>
            </a:r>
            <a:r>
              <a:rPr lang="vi-VN" sz="4200" b="1" kern="1200" dirty="0">
                <a:solidFill>
                  <a:srgbClr val="7030A0"/>
                </a:solidFill>
                <a:latin typeface="HP001 4 hàng" panose="020B0603050302020204" pitchFamily="34" charset="0"/>
                <a:ea typeface="+mn-ea"/>
                <a:cs typeface="HP001 5H Normal" panose="020B0603050302020204" pitchFamily="34" charset="0"/>
              </a:rPr>
              <a:t>ững</a:t>
            </a:r>
            <a:r>
              <a:rPr lang="en-US" sz="4200" b="1" kern="1200" dirty="0">
                <a:solidFill>
                  <a:srgbClr val="7030A0"/>
                </a:solidFill>
                <a:latin typeface="HP001 4 hàng" panose="020B0603050302020204" pitchFamily="34" charset="0"/>
                <a:ea typeface="+mn-ea"/>
                <a:cs typeface="HP001 5H Normal" panose="020B0603050302020204" pitchFamily="34" charset="0"/>
              </a:rPr>
              <a:t> </a:t>
            </a:r>
            <a:r>
              <a:rPr lang="vi-VN" sz="4200" b="1" kern="1200" dirty="0">
                <a:solidFill>
                  <a:srgbClr val="7030A0"/>
                </a:solidFill>
                <a:latin typeface="HP001 4 hàng" panose="020B0603050302020204" pitchFamily="34" charset="0"/>
                <a:ea typeface="+mn-ea"/>
                <a:cs typeface="HP001 5H Normal" panose="020B0603050302020204" pitchFamily="34" charset="0"/>
              </a:rPr>
              <a:t>cá</a:t>
            </a:r>
            <a:r>
              <a:rPr lang="el-GR" sz="4200" b="1" kern="1200" dirty="0">
                <a:solidFill>
                  <a:srgbClr val="7030A0"/>
                </a:solidFill>
                <a:latin typeface="HP001 4 hàng" panose="020B0603050302020204" pitchFamily="34" charset="0"/>
                <a:ea typeface="+mn-ea"/>
                <a:cs typeface="HP001 5H Normal" panose="020B0603050302020204" pitchFamily="34" charset="0"/>
              </a:rPr>
              <a:t>ζ </a:t>
            </a:r>
            <a:r>
              <a:rPr lang="vi-VN" sz="4200" b="1" kern="1200" dirty="0">
                <a:solidFill>
                  <a:srgbClr val="7030A0"/>
                </a:solidFill>
                <a:latin typeface="HP001 4 hàng" panose="020B0603050302020204" pitchFamily="34" charset="0"/>
                <a:ea typeface="+mn-ea"/>
                <a:cs typeface="HP001 5H Normal" panose="020B0603050302020204" pitchFamily="34" charset="0"/>
              </a:rPr>
              <a:t>ǟừng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vi-VN" sz="4200" b="1" kern="1200" dirty="0">
                <a:solidFill>
                  <a:srgbClr val="7030A0"/>
                </a:solidFill>
                <a:latin typeface="HP001 4 hàng" panose="020B0603050302020204" pitchFamily="34" charset="0"/>
                <a:ea typeface="+mn-ea"/>
                <a:cs typeface="HP001 5H Normal" panose="020B0603050302020204" pitchFamily="34" charset="0"/>
              </a:rPr>
              <a:t>uở xưa. B</a:t>
            </a:r>
            <a:r>
              <a:rPr lang="el-GR" sz="4200" b="1" kern="1200" dirty="0">
                <a:solidFill>
                  <a:srgbClr val="7030A0"/>
                </a:solidFill>
                <a:latin typeface="HP001 4 hàng" panose="020B0603050302020204" pitchFamily="34" charset="0"/>
                <a:ea typeface="+mn-ea"/>
                <a:cs typeface="HP001 5H Normal" panose="020B0603050302020204" pitchFamily="34" charset="0"/>
              </a:rPr>
              <a:t>Η</a:t>
            </a:r>
            <a:r>
              <a:rPr lang="vi-VN" sz="4200" b="1" kern="1200" dirty="0">
                <a:solidFill>
                  <a:srgbClr val="7030A0"/>
                </a:solidFill>
                <a:latin typeface="HP001 4 hàng" panose="020B0603050302020204" pitchFamily="34" charset="0"/>
                <a:ea typeface="+mn-ea"/>
                <a:cs typeface="HP001 5H Normal" panose="020B0603050302020204" pitchFamily="34" charset="0"/>
              </a:rPr>
              <a:t>Ğt bao</a:t>
            </a:r>
            <a:endParaRPr lang="x-none"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xmlns="" id="{D5C090E5-77C3-50A7-7940-E060D54E3567}"/>
              </a:ext>
            </a:extLst>
          </p:cNvPr>
          <p:cNvSpPr txBox="1"/>
          <p:nvPr/>
        </p:nvSpPr>
        <p:spPr>
          <a:xfrm>
            <a:off x="705026" y="3537559"/>
            <a:ext cx="11456812" cy="738664"/>
          </a:xfrm>
          <a:prstGeom prst="rect">
            <a:avLst/>
          </a:prstGeom>
          <a:noFill/>
        </p:spPr>
        <p:txBody>
          <a:bodyPr wrap="square" rtlCol="0">
            <a:spAutoFit/>
          </a:bodyPr>
          <a:lstStyle/>
          <a:p>
            <a:pPr algn="just" defTabSz="739683">
              <a:buClrTx/>
              <a:defRPr/>
            </a:pPr>
            <a:r>
              <a:rPr lang="vi-VN" sz="4200" b="1" kern="1200" dirty="0">
                <a:solidFill>
                  <a:srgbClr val="7030A0"/>
                </a:solidFill>
                <a:latin typeface="HP001 4 hàng" panose="020B0603050302020204" pitchFamily="34" charset="0"/>
                <a:ea typeface="+mn-ea"/>
                <a:cs typeface="HP001 5H Normal" panose="020B0603050302020204" pitchFamily="34" charset="0"/>
              </a:rPr>
              <a:t>cảζ sắc ηư hΗİn ǟa Ǉrưϐ jắt</a:t>
            </a:r>
            <a:r>
              <a:rPr lang="el-GR" sz="4200" b="1" kern="1200" dirty="0">
                <a:solidFill>
                  <a:srgbClr val="7030A0"/>
                </a:solidFill>
                <a:latin typeface="HP001 4 hàng" panose="020B0603050302020204" pitchFamily="34" charset="0"/>
                <a:ea typeface="+mn-ea"/>
                <a:cs typeface="HP001 5H Normal" panose="020B0603050302020204" pitchFamily="34" charset="0"/>
              </a:rPr>
              <a:t> ε</a:t>
            </a:r>
            <a:r>
              <a:rPr lang="vi-VN" sz="4200" b="1" kern="1200" dirty="0">
                <a:solidFill>
                  <a:srgbClr val="7030A0"/>
                </a:solidFill>
                <a:latin typeface="HP001 4 hàng" panose="020B0603050302020204" pitchFamily="34" charset="0"/>
                <a:ea typeface="+mn-ea"/>
                <a:cs typeface="HP001 5H Normal" panose="020B0603050302020204" pitchFamily="34" charset="0"/>
              </a:rPr>
              <a:t>úng Ǉċ:</a:t>
            </a:r>
            <a:r>
              <a:rPr lang="en-US" sz="4200" b="1" kern="1200" dirty="0">
                <a:solidFill>
                  <a:srgbClr val="7030A0"/>
                </a:solidFill>
                <a:latin typeface="HP001 4 hàng" panose="020B0603050302020204" pitchFamily="34" charset="0"/>
                <a:ea typeface="+mn-ea"/>
                <a:cs typeface="HP001 5H Normal" panose="020B0603050302020204" pitchFamily="34" charset="0"/>
              </a:rPr>
              <a:t> </a:t>
            </a:r>
            <a:r>
              <a:rPr lang="en-US" sz="4200" b="1" kern="1200" dirty="0" err="1">
                <a:solidFill>
                  <a:srgbClr val="7030A0"/>
                </a:solidFill>
                <a:latin typeface="HP001 4 hàng" panose="020B0603050302020204" pitchFamily="34" charset="0"/>
                <a:ea typeface="+mn-ea"/>
                <a:cs typeface="HP001 5H Normal" panose="020B0603050302020204" pitchFamily="34" charset="0"/>
              </a:rPr>
              <a:t>B</a:t>
            </a:r>
            <a:r>
              <a:rPr lang="en-US" sz="4200" b="1" kern="1200" dirty="0" err="1" smtClean="0">
                <a:solidFill>
                  <a:srgbClr val="7030A0"/>
                </a:solidFill>
                <a:latin typeface="HP001 4 hàng" panose="020B0603050302020204" pitchFamily="34" charset="0"/>
                <a:ea typeface="+mn-ea"/>
                <a:cs typeface="HP001 5H Normal" panose="020B0603050302020204" pitchFamily="34" charset="0"/>
              </a:rPr>
              <a:t>ầy</a:t>
            </a:r>
            <a:r>
              <a:rPr lang="en-US" sz="4200" b="1" kern="1200" dirty="0" smtClean="0">
                <a:solidFill>
                  <a:srgbClr val="7030A0"/>
                </a:solidFill>
                <a:latin typeface="HP001 4 hàng" panose="020B0603050302020204" pitchFamily="34" charset="0"/>
                <a:ea typeface="+mn-ea"/>
                <a:cs typeface="HP001 5H Normal" panose="020B0603050302020204" pitchFamily="34" charset="0"/>
              </a:rPr>
              <a:t> </a:t>
            </a:r>
            <a:endParaRPr lang="x-none" sz="42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 name="Picture 1"/>
          <p:cNvPicPr>
            <a:picLocks noChangeAspect="1"/>
          </p:cNvPicPr>
          <p:nvPr/>
        </p:nvPicPr>
        <p:blipFill>
          <a:blip r:embed="rId4"/>
          <a:stretch>
            <a:fillRect/>
          </a:stretch>
        </p:blipFill>
        <p:spPr>
          <a:xfrm>
            <a:off x="368396" y="4260507"/>
            <a:ext cx="11693141" cy="1140051"/>
          </a:xfrm>
          <a:prstGeom prst="rect">
            <a:avLst/>
          </a:prstGeom>
        </p:spPr>
      </p:pic>
      <p:pic>
        <p:nvPicPr>
          <p:cNvPr id="5" name="Picture 4"/>
          <p:cNvPicPr>
            <a:picLocks noChangeAspect="1"/>
          </p:cNvPicPr>
          <p:nvPr/>
        </p:nvPicPr>
        <p:blipFill>
          <a:blip r:embed="rId5"/>
          <a:stretch>
            <a:fillRect/>
          </a:stretch>
        </p:blipFill>
        <p:spPr>
          <a:xfrm>
            <a:off x="453457" y="5080227"/>
            <a:ext cx="11693141" cy="1133954"/>
          </a:xfrm>
          <a:prstGeom prst="rect">
            <a:avLst/>
          </a:prstGeom>
        </p:spPr>
      </p:pic>
      <p:pic>
        <p:nvPicPr>
          <p:cNvPr id="7" name="Picture 6"/>
          <p:cNvPicPr>
            <a:picLocks noChangeAspect="1"/>
          </p:cNvPicPr>
          <p:nvPr/>
        </p:nvPicPr>
        <p:blipFill>
          <a:blip r:embed="rId6"/>
          <a:stretch>
            <a:fillRect/>
          </a:stretch>
        </p:blipFill>
        <p:spPr>
          <a:xfrm>
            <a:off x="486560" y="5938994"/>
            <a:ext cx="11693141" cy="1140051"/>
          </a:xfrm>
          <a:prstGeom prst="rect">
            <a:avLst/>
          </a:prstGeom>
        </p:spPr>
      </p:pic>
      <p:sp>
        <p:nvSpPr>
          <p:cNvPr id="15" name="TextBox 14">
            <a:extLst>
              <a:ext uri="{FF2B5EF4-FFF2-40B4-BE49-F238E27FC236}">
                <a16:creationId xmlns:a16="http://schemas.microsoft.com/office/drawing/2014/main" xmlns="" id="{C64BB63D-B04A-110D-841E-705028B745D4}"/>
              </a:ext>
            </a:extLst>
          </p:cNvPr>
          <p:cNvSpPr txBox="1"/>
          <p:nvPr/>
        </p:nvSpPr>
        <p:spPr>
          <a:xfrm>
            <a:off x="755992" y="6878817"/>
            <a:ext cx="11456812" cy="738664"/>
          </a:xfrm>
          <a:prstGeom prst="rect">
            <a:avLst/>
          </a:prstGeom>
          <a:noFill/>
        </p:spPr>
        <p:txBody>
          <a:bodyPr wrap="square" rtlCol="0">
            <a:spAutoFit/>
          </a:bodyPr>
          <a:lstStyle/>
          <a:p>
            <a:pPr algn="just" defTabSz="739683">
              <a:buClrTx/>
              <a:defRPr/>
            </a:pPr>
            <a:r>
              <a:rPr lang="en-US" sz="4200" b="1" kern="1200" dirty="0">
                <a:solidFill>
                  <a:srgbClr val="7030A0"/>
                </a:solidFill>
                <a:latin typeface="HP001 4 hàng" panose="020B0603050302020204" pitchFamily="34" charset="0"/>
                <a:cs typeface="HP001 5H Normal" panose="020B0603050302020204" pitchFamily="34" charset="0"/>
              </a:rPr>
              <a:t>w</a:t>
            </a:r>
            <a:r>
              <a:rPr lang="vi-VN" sz="4200" b="1" kern="1200" dirty="0">
                <a:solidFill>
                  <a:srgbClr val="7030A0"/>
                </a:solidFill>
                <a:latin typeface="HP001 4 hàng" panose="020B0603050302020204" pitchFamily="34" charset="0"/>
                <a:ea typeface="+mn-ea"/>
                <a:cs typeface="HP001 5H Normal" panose="020B0603050302020204" pitchFamily="34" charset="0"/>
              </a:rPr>
              <a:t>ắng</a:t>
            </a:r>
            <a:r>
              <a:rPr lang="en-US" sz="4200" b="1" kern="1200" dirty="0">
                <a:solidFill>
                  <a:srgbClr val="7030A0"/>
                </a:solidFill>
                <a:latin typeface="HP001 4 hàng" panose="020B0603050302020204" pitchFamily="34" charset="0"/>
                <a:ea typeface="+mn-ea"/>
                <a:cs typeface="HP001 5H Normal" panose="020B0603050302020204" pitchFamily="34" charset="0"/>
              </a:rPr>
              <a:t>.</a:t>
            </a:r>
            <a:endParaRPr lang="vi-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5" name="TextBox 4">
            <a:extLst>
              <a:ext uri="{FF2B5EF4-FFF2-40B4-BE49-F238E27FC236}">
                <a16:creationId xmlns:a16="http://schemas.microsoft.com/office/drawing/2014/main" xmlns="" id="{F4B03440-48FE-A204-30BE-28621CC2C7B9}"/>
              </a:ext>
            </a:extLst>
          </p:cNvPr>
          <p:cNvSpPr txBox="1"/>
          <p:nvPr/>
        </p:nvSpPr>
        <p:spPr>
          <a:xfrm>
            <a:off x="8751746" y="3588991"/>
            <a:ext cx="3394534"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(Vũ Hùng)</a:t>
            </a:r>
          </a:p>
        </p:txBody>
      </p:sp>
    </p:spTree>
    <p:extLst>
      <p:ext uri="{BB962C8B-B14F-4D97-AF65-F5344CB8AC3E}">
        <p14:creationId xmlns:p14="http://schemas.microsoft.com/office/powerpoint/2010/main" val="221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xmlns="" id="{238FF73A-3885-DE3B-4418-8EFC4918EB33}"/>
              </a:ext>
            </a:extLst>
          </p:cNvPr>
          <p:cNvSpPr txBox="1">
            <a:spLocks/>
          </p:cNvSpPr>
          <p:nvPr/>
        </p:nvSpPr>
        <p:spPr>
          <a:xfrm>
            <a:off x="751764" y="470971"/>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Nhìn tranh, tìm và viết tên các sự vật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p>
          <a:p>
            <a:pPr algn="just"/>
            <a:r>
              <a:rPr lang="en-US" sz="3200">
                <a:solidFill>
                  <a:srgbClr val="FF0000"/>
                </a:solidFill>
                <a:latin typeface="+mj-lt"/>
              </a:rPr>
              <a:t>M</a:t>
            </a:r>
            <a:r>
              <a:rPr lang="en-US" sz="3200">
                <a:solidFill>
                  <a:srgbClr val="0070C0"/>
                </a:solidFill>
                <a:latin typeface="+mj-lt"/>
              </a:rPr>
              <a:t>:</a:t>
            </a:r>
            <a:r>
              <a:rPr lang="en-US" sz="3200" i="1">
                <a:solidFill>
                  <a:srgbClr val="0070C0"/>
                </a:solidFill>
                <a:latin typeface="+mj-lt"/>
              </a:rPr>
              <a:t> báo gấm</a:t>
            </a:r>
            <a:endParaRPr lang="en-US" sz="4400">
              <a:solidFill>
                <a:srgbClr val="0070C0"/>
              </a:solidFill>
              <a:latin typeface="+mj-lt"/>
            </a:endParaRPr>
          </a:p>
        </p:txBody>
      </p:sp>
      <p:pic>
        <p:nvPicPr>
          <p:cNvPr id="3" name="Picture 2">
            <a:extLst>
              <a:ext uri="{FF2B5EF4-FFF2-40B4-BE49-F238E27FC236}">
                <a16:creationId xmlns:a16="http://schemas.microsoft.com/office/drawing/2014/main" xmlns=""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3337560" y="1279346"/>
            <a:ext cx="7671464" cy="5380534"/>
          </a:xfrm>
          <a:prstGeom prst="rect">
            <a:avLst/>
          </a:prstGeom>
          <a:ln>
            <a:noFill/>
          </a:ln>
          <a:effectLst>
            <a:softEdge rad="112500"/>
          </a:effectLst>
        </p:spPr>
      </p:pic>
    </p:spTree>
    <p:extLst>
      <p:ext uri="{BB962C8B-B14F-4D97-AF65-F5344CB8AC3E}">
        <p14:creationId xmlns:p14="http://schemas.microsoft.com/office/powerpoint/2010/main" val="177228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3" name="Picture 2">
            <a:extLst>
              <a:ext uri="{FF2B5EF4-FFF2-40B4-BE49-F238E27FC236}">
                <a16:creationId xmlns:a16="http://schemas.microsoft.com/office/drawing/2014/main" xmlns=""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660324" y="883106"/>
            <a:ext cx="7671464" cy="5380534"/>
          </a:xfrm>
          <a:prstGeom prst="rect">
            <a:avLst/>
          </a:prstGeom>
          <a:ln>
            <a:noFill/>
          </a:ln>
          <a:effectLst>
            <a:softEdge rad="112500"/>
          </a:effectLst>
        </p:spPr>
      </p:pic>
      <p:sp>
        <p:nvSpPr>
          <p:cNvPr id="4" name="Google Shape;7902;p32">
            <a:extLst>
              <a:ext uri="{FF2B5EF4-FFF2-40B4-BE49-F238E27FC236}">
                <a16:creationId xmlns:a16="http://schemas.microsoft.com/office/drawing/2014/main" xmlns="" id="{86EB8232-B713-2CCE-E045-8F379F46C9E7}"/>
              </a:ext>
            </a:extLst>
          </p:cNvPr>
          <p:cNvSpPr txBox="1">
            <a:spLocks/>
          </p:cNvSpPr>
          <p:nvPr/>
        </p:nvSpPr>
        <p:spPr>
          <a:xfrm>
            <a:off x="507924" y="-581245"/>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a:solidFill>
                  <a:srgbClr val="0070C0"/>
                </a:solidFill>
                <a:latin typeface="+mj-lt"/>
              </a:rPr>
              <a:t>2. Nhìn tranh, tìm và viết tên các sự vật có tiếng bắt đầu bằng </a:t>
            </a:r>
            <a:r>
              <a:rPr lang="en-US" sz="2400" i="1">
                <a:solidFill>
                  <a:srgbClr val="0070C0"/>
                </a:solidFill>
                <a:latin typeface="+mj-lt"/>
              </a:rPr>
              <a:t>g </a:t>
            </a:r>
            <a:r>
              <a:rPr lang="en-US" sz="2400">
                <a:solidFill>
                  <a:srgbClr val="0070C0"/>
                </a:solidFill>
                <a:latin typeface="+mj-lt"/>
              </a:rPr>
              <a:t>hoặc </a:t>
            </a:r>
            <a:r>
              <a:rPr lang="en-US" sz="2400" i="1">
                <a:solidFill>
                  <a:srgbClr val="0070C0"/>
                </a:solidFill>
                <a:latin typeface="+mj-lt"/>
              </a:rPr>
              <a:t>gh.</a:t>
            </a:r>
          </a:p>
        </p:txBody>
      </p:sp>
      <p:sp>
        <p:nvSpPr>
          <p:cNvPr id="5" name="TextBox 4">
            <a:extLst>
              <a:ext uri="{FF2B5EF4-FFF2-40B4-BE49-F238E27FC236}">
                <a16:creationId xmlns:a16="http://schemas.microsoft.com/office/drawing/2014/main" xmlns="" id="{4A1D1906-F940-49F7-2648-A9B8DFBB4359}"/>
              </a:ext>
            </a:extLst>
          </p:cNvPr>
          <p:cNvSpPr txBox="1"/>
          <p:nvPr/>
        </p:nvSpPr>
        <p:spPr>
          <a:xfrm>
            <a:off x="9083568" y="946545"/>
            <a:ext cx="1600200" cy="646331"/>
          </a:xfrm>
          <a:prstGeom prst="rect">
            <a:avLst/>
          </a:prstGeom>
          <a:noFill/>
          <a:ln>
            <a:solidFill>
              <a:srgbClr val="002060"/>
            </a:solidFill>
          </a:ln>
        </p:spPr>
        <p:txBody>
          <a:bodyPr wrap="square" rtlCol="0">
            <a:spAutoFit/>
          </a:bodyPr>
          <a:lstStyle/>
          <a:p>
            <a:pPr algn="ctr"/>
            <a:r>
              <a:rPr lang="en-US" sz="3600"/>
              <a:t>ghế</a:t>
            </a:r>
          </a:p>
        </p:txBody>
      </p:sp>
      <p:sp>
        <p:nvSpPr>
          <p:cNvPr id="6" name="TextBox 5">
            <a:extLst>
              <a:ext uri="{FF2B5EF4-FFF2-40B4-BE49-F238E27FC236}">
                <a16:creationId xmlns:a16="http://schemas.microsoft.com/office/drawing/2014/main" xmlns="" id="{C97A5542-0149-AB31-1021-69F90E7AE02D}"/>
              </a:ext>
            </a:extLst>
          </p:cNvPr>
          <p:cNvSpPr txBox="1"/>
          <p:nvPr/>
        </p:nvSpPr>
        <p:spPr>
          <a:xfrm>
            <a:off x="9083568" y="1868010"/>
            <a:ext cx="1600200" cy="646331"/>
          </a:xfrm>
          <a:prstGeom prst="rect">
            <a:avLst/>
          </a:prstGeom>
          <a:noFill/>
          <a:ln>
            <a:solidFill>
              <a:srgbClr val="002060"/>
            </a:solidFill>
          </a:ln>
        </p:spPr>
        <p:txBody>
          <a:bodyPr wrap="square" rtlCol="0">
            <a:spAutoFit/>
          </a:bodyPr>
          <a:lstStyle/>
          <a:p>
            <a:pPr algn="ctr"/>
            <a:r>
              <a:rPr lang="en-US" sz="3600"/>
              <a:t>gấu</a:t>
            </a:r>
          </a:p>
        </p:txBody>
      </p:sp>
      <p:sp>
        <p:nvSpPr>
          <p:cNvPr id="7" name="TextBox 6">
            <a:extLst>
              <a:ext uri="{FF2B5EF4-FFF2-40B4-BE49-F238E27FC236}">
                <a16:creationId xmlns:a16="http://schemas.microsoft.com/office/drawing/2014/main" xmlns="" id="{DB9F7706-549A-55E2-1007-D3545C404034}"/>
              </a:ext>
            </a:extLst>
          </p:cNvPr>
          <p:cNvSpPr txBox="1"/>
          <p:nvPr/>
        </p:nvSpPr>
        <p:spPr>
          <a:xfrm>
            <a:off x="9083568" y="2789475"/>
            <a:ext cx="1600200" cy="646331"/>
          </a:xfrm>
          <a:prstGeom prst="rect">
            <a:avLst/>
          </a:prstGeom>
          <a:noFill/>
          <a:ln>
            <a:solidFill>
              <a:srgbClr val="002060"/>
            </a:solidFill>
          </a:ln>
        </p:spPr>
        <p:txBody>
          <a:bodyPr wrap="square" rtlCol="0">
            <a:spAutoFit/>
          </a:bodyPr>
          <a:lstStyle/>
          <a:p>
            <a:pPr algn="ctr"/>
            <a:r>
              <a:rPr lang="en-US" sz="3600"/>
              <a:t>gậy</a:t>
            </a:r>
          </a:p>
        </p:txBody>
      </p:sp>
      <p:sp>
        <p:nvSpPr>
          <p:cNvPr id="8" name="TextBox 7">
            <a:extLst>
              <a:ext uri="{FF2B5EF4-FFF2-40B4-BE49-F238E27FC236}">
                <a16:creationId xmlns:a16="http://schemas.microsoft.com/office/drawing/2014/main" xmlns="" id="{ACB6FA98-BDFE-5CBA-15B0-5B3348C52483}"/>
              </a:ext>
            </a:extLst>
          </p:cNvPr>
          <p:cNvSpPr txBox="1"/>
          <p:nvPr/>
        </p:nvSpPr>
        <p:spPr>
          <a:xfrm>
            <a:off x="9083568" y="3710940"/>
            <a:ext cx="1600200" cy="646331"/>
          </a:xfrm>
          <a:prstGeom prst="rect">
            <a:avLst/>
          </a:prstGeom>
          <a:noFill/>
          <a:ln>
            <a:solidFill>
              <a:srgbClr val="002060"/>
            </a:solidFill>
          </a:ln>
        </p:spPr>
        <p:txBody>
          <a:bodyPr wrap="square" rtlCol="0">
            <a:spAutoFit/>
          </a:bodyPr>
          <a:lstStyle/>
          <a:p>
            <a:pPr algn="ctr"/>
            <a:r>
              <a:rPr lang="en-US" sz="3600"/>
              <a:t>gà gô</a:t>
            </a:r>
          </a:p>
        </p:txBody>
      </p:sp>
      <p:sp>
        <p:nvSpPr>
          <p:cNvPr id="9" name="TextBox 8">
            <a:extLst>
              <a:ext uri="{FF2B5EF4-FFF2-40B4-BE49-F238E27FC236}">
                <a16:creationId xmlns:a16="http://schemas.microsoft.com/office/drawing/2014/main" xmlns="" id="{508505E7-123F-E00A-B4B6-2BBA2B6BA59D}"/>
              </a:ext>
            </a:extLst>
          </p:cNvPr>
          <p:cNvSpPr txBox="1"/>
          <p:nvPr/>
        </p:nvSpPr>
        <p:spPr>
          <a:xfrm>
            <a:off x="9083568" y="4632405"/>
            <a:ext cx="1600200" cy="646331"/>
          </a:xfrm>
          <a:prstGeom prst="rect">
            <a:avLst/>
          </a:prstGeom>
          <a:noFill/>
          <a:ln>
            <a:solidFill>
              <a:srgbClr val="002060"/>
            </a:solidFill>
          </a:ln>
        </p:spPr>
        <p:txBody>
          <a:bodyPr wrap="square" rtlCol="0">
            <a:spAutoFit/>
          </a:bodyPr>
          <a:lstStyle/>
          <a:p>
            <a:pPr algn="ctr"/>
            <a:r>
              <a:rPr lang="en-US" sz="3600"/>
              <a:t>gà lôi</a:t>
            </a:r>
          </a:p>
        </p:txBody>
      </p:sp>
      <p:sp>
        <p:nvSpPr>
          <p:cNvPr id="10" name="TextBox 9">
            <a:extLst>
              <a:ext uri="{FF2B5EF4-FFF2-40B4-BE49-F238E27FC236}">
                <a16:creationId xmlns:a16="http://schemas.microsoft.com/office/drawing/2014/main" xmlns="" id="{53124836-A599-C17F-CB9C-950FD901089A}"/>
              </a:ext>
            </a:extLst>
          </p:cNvPr>
          <p:cNvSpPr txBox="1"/>
          <p:nvPr/>
        </p:nvSpPr>
        <p:spPr>
          <a:xfrm>
            <a:off x="9083568" y="5553870"/>
            <a:ext cx="1600200" cy="646331"/>
          </a:xfrm>
          <a:prstGeom prst="rect">
            <a:avLst/>
          </a:prstGeom>
          <a:noFill/>
          <a:ln>
            <a:solidFill>
              <a:srgbClr val="002060"/>
            </a:solidFill>
          </a:ln>
        </p:spPr>
        <p:txBody>
          <a:bodyPr wrap="square" rtlCol="0">
            <a:spAutoFit/>
          </a:bodyPr>
          <a:lstStyle/>
          <a:p>
            <a:pPr algn="ctr"/>
            <a:r>
              <a:rPr lang="en-US" sz="3600"/>
              <a:t>gạch</a:t>
            </a:r>
          </a:p>
        </p:txBody>
      </p:sp>
    </p:spTree>
    <p:extLst>
      <p:ext uri="{BB962C8B-B14F-4D97-AF65-F5344CB8AC3E}">
        <p14:creationId xmlns:p14="http://schemas.microsoft.com/office/powerpoint/2010/main" val="1584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xmlns=""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9" name="Google Shape;7902;p32">
            <a:extLst>
              <a:ext uri="{FF2B5EF4-FFF2-40B4-BE49-F238E27FC236}">
                <a16:creationId xmlns:a16="http://schemas.microsoft.com/office/drawing/2014/main" xmlns="" id="{609C354D-7128-8596-2731-C2D1CB6C890A}"/>
              </a:ext>
            </a:extLst>
          </p:cNvPr>
          <p:cNvSpPr txBox="1">
            <a:spLocks/>
          </p:cNvSpPr>
          <p:nvPr/>
        </p:nvSpPr>
        <p:spPr>
          <a:xfrm>
            <a:off x="577268" y="-40224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3. Tìm thêm các từ ngữ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endParaRPr lang="en-US" sz="4400">
              <a:solidFill>
                <a:srgbClr val="0070C0"/>
              </a:solidFill>
              <a:latin typeface="+mj-lt"/>
            </a:endParaRPr>
          </a:p>
        </p:txBody>
      </p:sp>
      <p:sp>
        <p:nvSpPr>
          <p:cNvPr id="7" name="TextBox 6">
            <a:extLst>
              <a:ext uri="{FF2B5EF4-FFF2-40B4-BE49-F238E27FC236}">
                <a16:creationId xmlns:a16="http://schemas.microsoft.com/office/drawing/2014/main" xmlns="" id="{76C9608D-DB12-0F28-A25A-53945C1A2E0B}"/>
              </a:ext>
            </a:extLst>
          </p:cNvPr>
          <p:cNvSpPr txBox="1"/>
          <p:nvPr/>
        </p:nvSpPr>
        <p:spPr>
          <a:xfrm>
            <a:off x="2835168" y="1581226"/>
            <a:ext cx="2696952" cy="646331"/>
          </a:xfrm>
          <a:prstGeom prst="rect">
            <a:avLst/>
          </a:prstGeom>
          <a:noFill/>
          <a:ln>
            <a:solidFill>
              <a:srgbClr val="002060"/>
            </a:solidFill>
          </a:ln>
        </p:spPr>
        <p:txBody>
          <a:bodyPr wrap="square" rtlCol="0">
            <a:spAutoFit/>
          </a:bodyPr>
          <a:lstStyle/>
          <a:p>
            <a:pPr algn="ctr"/>
            <a:r>
              <a:rPr lang="en-US" sz="3600"/>
              <a:t>gạo</a:t>
            </a:r>
          </a:p>
        </p:txBody>
      </p:sp>
      <p:sp>
        <p:nvSpPr>
          <p:cNvPr id="8" name="TextBox 7">
            <a:extLst>
              <a:ext uri="{FF2B5EF4-FFF2-40B4-BE49-F238E27FC236}">
                <a16:creationId xmlns:a16="http://schemas.microsoft.com/office/drawing/2014/main" xmlns="" id="{07FD9E6C-44C1-3BC8-274F-4D08D6E38067}"/>
              </a:ext>
            </a:extLst>
          </p:cNvPr>
          <p:cNvSpPr txBox="1"/>
          <p:nvPr/>
        </p:nvSpPr>
        <p:spPr>
          <a:xfrm>
            <a:off x="2835168" y="2505113"/>
            <a:ext cx="2696952" cy="646331"/>
          </a:xfrm>
          <a:prstGeom prst="rect">
            <a:avLst/>
          </a:prstGeom>
          <a:noFill/>
          <a:ln>
            <a:solidFill>
              <a:srgbClr val="002060"/>
            </a:solidFill>
          </a:ln>
        </p:spPr>
        <p:txBody>
          <a:bodyPr wrap="square" rtlCol="0">
            <a:spAutoFit/>
          </a:bodyPr>
          <a:lstStyle/>
          <a:p>
            <a:pPr algn="ctr"/>
            <a:r>
              <a:rPr lang="en-US" sz="3600"/>
              <a:t>gà</a:t>
            </a:r>
          </a:p>
        </p:txBody>
      </p:sp>
      <p:sp>
        <p:nvSpPr>
          <p:cNvPr id="2" name="TextBox 1">
            <a:extLst>
              <a:ext uri="{FF2B5EF4-FFF2-40B4-BE49-F238E27FC236}">
                <a16:creationId xmlns:a16="http://schemas.microsoft.com/office/drawing/2014/main" xmlns="" id="{58C071A5-B43D-59CE-6786-7ED8B6302275}"/>
              </a:ext>
            </a:extLst>
          </p:cNvPr>
          <p:cNvSpPr txBox="1"/>
          <p:nvPr/>
        </p:nvSpPr>
        <p:spPr>
          <a:xfrm>
            <a:off x="2835168" y="3429000"/>
            <a:ext cx="2696952" cy="646331"/>
          </a:xfrm>
          <a:prstGeom prst="rect">
            <a:avLst/>
          </a:prstGeom>
          <a:noFill/>
          <a:ln>
            <a:solidFill>
              <a:srgbClr val="002060"/>
            </a:solidFill>
          </a:ln>
        </p:spPr>
        <p:txBody>
          <a:bodyPr wrap="square" rtlCol="0">
            <a:spAutoFit/>
          </a:bodyPr>
          <a:lstStyle/>
          <a:p>
            <a:pPr algn="ctr"/>
            <a:r>
              <a:rPr lang="en-US" sz="3600"/>
              <a:t>gần gũi</a:t>
            </a:r>
          </a:p>
        </p:txBody>
      </p:sp>
      <p:sp>
        <p:nvSpPr>
          <p:cNvPr id="3" name="TextBox 2">
            <a:extLst>
              <a:ext uri="{FF2B5EF4-FFF2-40B4-BE49-F238E27FC236}">
                <a16:creationId xmlns:a16="http://schemas.microsoft.com/office/drawing/2014/main" xmlns="" id="{E30C5DA7-C6A5-53CB-85A0-337B1C472D4A}"/>
              </a:ext>
            </a:extLst>
          </p:cNvPr>
          <p:cNvSpPr txBox="1"/>
          <p:nvPr/>
        </p:nvSpPr>
        <p:spPr>
          <a:xfrm>
            <a:off x="2835168" y="4352887"/>
            <a:ext cx="2696952" cy="646331"/>
          </a:xfrm>
          <a:prstGeom prst="rect">
            <a:avLst/>
          </a:prstGeom>
          <a:noFill/>
          <a:ln>
            <a:solidFill>
              <a:srgbClr val="002060"/>
            </a:solidFill>
          </a:ln>
        </p:spPr>
        <p:txBody>
          <a:bodyPr wrap="square" rtlCol="0">
            <a:spAutoFit/>
          </a:bodyPr>
          <a:lstStyle/>
          <a:p>
            <a:pPr algn="ctr"/>
            <a:r>
              <a:rPr lang="en-US" sz="3600"/>
              <a:t>gõ cửa</a:t>
            </a:r>
          </a:p>
        </p:txBody>
      </p:sp>
      <p:sp>
        <p:nvSpPr>
          <p:cNvPr id="4" name="TextBox 3">
            <a:extLst>
              <a:ext uri="{FF2B5EF4-FFF2-40B4-BE49-F238E27FC236}">
                <a16:creationId xmlns:a16="http://schemas.microsoft.com/office/drawing/2014/main" xmlns="" id="{E5B2BBDF-8F9C-6CB2-A89C-3FEEFE787F22}"/>
              </a:ext>
            </a:extLst>
          </p:cNvPr>
          <p:cNvSpPr txBox="1"/>
          <p:nvPr/>
        </p:nvSpPr>
        <p:spPr>
          <a:xfrm>
            <a:off x="2835168" y="5276774"/>
            <a:ext cx="2696952" cy="646331"/>
          </a:xfrm>
          <a:prstGeom prst="rect">
            <a:avLst/>
          </a:prstGeom>
          <a:noFill/>
          <a:ln>
            <a:solidFill>
              <a:srgbClr val="002060"/>
            </a:solidFill>
          </a:ln>
        </p:spPr>
        <p:txBody>
          <a:bodyPr wrap="square" rtlCol="0">
            <a:spAutoFit/>
          </a:bodyPr>
          <a:lstStyle/>
          <a:p>
            <a:pPr algn="ctr"/>
            <a:r>
              <a:rPr lang="en-US" sz="3600"/>
              <a:t>đồ gỗ</a:t>
            </a:r>
          </a:p>
        </p:txBody>
      </p:sp>
      <p:sp>
        <p:nvSpPr>
          <p:cNvPr id="5" name="TextBox 4">
            <a:extLst>
              <a:ext uri="{FF2B5EF4-FFF2-40B4-BE49-F238E27FC236}">
                <a16:creationId xmlns:a16="http://schemas.microsoft.com/office/drawing/2014/main" xmlns="" id="{8202E48E-3A8C-5E7B-DF47-BCDF8683F72E}"/>
              </a:ext>
            </a:extLst>
          </p:cNvPr>
          <p:cNvSpPr txBox="1"/>
          <p:nvPr/>
        </p:nvSpPr>
        <p:spPr>
          <a:xfrm>
            <a:off x="6401328" y="1581226"/>
            <a:ext cx="2696952" cy="646331"/>
          </a:xfrm>
          <a:prstGeom prst="rect">
            <a:avLst/>
          </a:prstGeom>
          <a:noFill/>
          <a:ln>
            <a:solidFill>
              <a:srgbClr val="002060"/>
            </a:solidFill>
          </a:ln>
        </p:spPr>
        <p:txBody>
          <a:bodyPr wrap="square" rtlCol="0">
            <a:spAutoFit/>
          </a:bodyPr>
          <a:lstStyle/>
          <a:p>
            <a:pPr algn="ctr"/>
            <a:r>
              <a:rPr lang="en-US" sz="3600"/>
              <a:t>ghé</a:t>
            </a:r>
          </a:p>
        </p:txBody>
      </p:sp>
      <p:sp>
        <p:nvSpPr>
          <p:cNvPr id="6" name="TextBox 5">
            <a:extLst>
              <a:ext uri="{FF2B5EF4-FFF2-40B4-BE49-F238E27FC236}">
                <a16:creationId xmlns:a16="http://schemas.microsoft.com/office/drawing/2014/main" xmlns="" id="{D13AB207-1078-2E04-2AEE-C8605502B31A}"/>
              </a:ext>
            </a:extLst>
          </p:cNvPr>
          <p:cNvSpPr txBox="1"/>
          <p:nvPr/>
        </p:nvSpPr>
        <p:spPr>
          <a:xfrm>
            <a:off x="6401328" y="2505113"/>
            <a:ext cx="2696952" cy="646331"/>
          </a:xfrm>
          <a:prstGeom prst="rect">
            <a:avLst/>
          </a:prstGeom>
          <a:noFill/>
          <a:ln>
            <a:solidFill>
              <a:srgbClr val="002060"/>
            </a:solidFill>
          </a:ln>
        </p:spPr>
        <p:txBody>
          <a:bodyPr wrap="square" rtlCol="0">
            <a:spAutoFit/>
          </a:bodyPr>
          <a:lstStyle/>
          <a:p>
            <a:pPr algn="ctr"/>
            <a:r>
              <a:rPr lang="en-US" sz="3600"/>
              <a:t>ghi</a:t>
            </a:r>
          </a:p>
        </p:txBody>
      </p:sp>
      <p:sp>
        <p:nvSpPr>
          <p:cNvPr id="9" name="TextBox 8">
            <a:extLst>
              <a:ext uri="{FF2B5EF4-FFF2-40B4-BE49-F238E27FC236}">
                <a16:creationId xmlns:a16="http://schemas.microsoft.com/office/drawing/2014/main" xmlns="" id="{8FE0742C-FC74-C529-4934-39FE5FA51D1D}"/>
              </a:ext>
            </a:extLst>
          </p:cNvPr>
          <p:cNvSpPr txBox="1"/>
          <p:nvPr/>
        </p:nvSpPr>
        <p:spPr>
          <a:xfrm>
            <a:off x="6401328" y="3429000"/>
            <a:ext cx="2696952" cy="646331"/>
          </a:xfrm>
          <a:prstGeom prst="rect">
            <a:avLst/>
          </a:prstGeom>
          <a:noFill/>
          <a:ln>
            <a:solidFill>
              <a:srgbClr val="002060"/>
            </a:solidFill>
          </a:ln>
        </p:spPr>
        <p:txBody>
          <a:bodyPr wrap="square" rtlCol="0">
            <a:spAutoFit/>
          </a:bodyPr>
          <a:lstStyle/>
          <a:p>
            <a:pPr algn="ctr"/>
            <a:r>
              <a:rPr lang="en-US" sz="3600"/>
              <a:t>ghẹ</a:t>
            </a:r>
          </a:p>
        </p:txBody>
      </p:sp>
      <p:sp>
        <p:nvSpPr>
          <p:cNvPr id="10" name="TextBox 9">
            <a:extLst>
              <a:ext uri="{FF2B5EF4-FFF2-40B4-BE49-F238E27FC236}">
                <a16:creationId xmlns:a16="http://schemas.microsoft.com/office/drawing/2014/main" xmlns="" id="{DC9E605B-E81C-A5A2-D52D-B7F9EFAB1419}"/>
              </a:ext>
            </a:extLst>
          </p:cNvPr>
          <p:cNvSpPr txBox="1"/>
          <p:nvPr/>
        </p:nvSpPr>
        <p:spPr>
          <a:xfrm>
            <a:off x="6401328" y="4352887"/>
            <a:ext cx="2696952" cy="646331"/>
          </a:xfrm>
          <a:prstGeom prst="rect">
            <a:avLst/>
          </a:prstGeom>
          <a:noFill/>
          <a:ln>
            <a:solidFill>
              <a:srgbClr val="002060"/>
            </a:solidFill>
          </a:ln>
        </p:spPr>
        <p:txBody>
          <a:bodyPr wrap="square" rtlCol="0">
            <a:spAutoFit/>
          </a:bodyPr>
          <a:lstStyle/>
          <a:p>
            <a:pPr algn="ctr"/>
            <a:r>
              <a:rPr lang="en-US" sz="3600"/>
              <a:t>ghẻ</a:t>
            </a:r>
          </a:p>
        </p:txBody>
      </p:sp>
      <p:sp>
        <p:nvSpPr>
          <p:cNvPr id="11" name="TextBox 10">
            <a:extLst>
              <a:ext uri="{FF2B5EF4-FFF2-40B4-BE49-F238E27FC236}">
                <a16:creationId xmlns:a16="http://schemas.microsoft.com/office/drawing/2014/main" xmlns="" id="{6076F6FA-B468-7933-9157-D3DED124D0D1}"/>
              </a:ext>
            </a:extLst>
          </p:cNvPr>
          <p:cNvSpPr txBox="1"/>
          <p:nvPr/>
        </p:nvSpPr>
        <p:spPr>
          <a:xfrm>
            <a:off x="6401328" y="5276774"/>
            <a:ext cx="2696952" cy="646331"/>
          </a:xfrm>
          <a:prstGeom prst="rect">
            <a:avLst/>
          </a:prstGeom>
          <a:noFill/>
          <a:ln>
            <a:solidFill>
              <a:srgbClr val="002060"/>
            </a:solidFill>
          </a:ln>
        </p:spPr>
        <p:txBody>
          <a:bodyPr wrap="square" rtlCol="0">
            <a:spAutoFit/>
          </a:bodyPr>
          <a:lstStyle/>
          <a:p>
            <a:pPr algn="ctr"/>
            <a:r>
              <a:rPr lang="en-US" sz="3600"/>
              <a:t>ghen tị</a:t>
            </a: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P spid="4" grpId="0" animBg="1"/>
      <p:bldP spid="5" grpId="0" animBg="1"/>
      <p:bldP spid="6"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xmlns=""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xmlns=""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xmlns=""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xmlns=""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xmlns=""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xmlns=""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xmlns=""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xmlns=""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xmlns=""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xmlns=""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xmlns=""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xmlns=""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xmlns=""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xmlns=""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xmlns=""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xmlns=""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xmlns=""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xmlns=""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xmlns=""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xmlns="" id="{35647D74-93AE-4E77-0859-D18CAF0B7502}"/>
              </a:ext>
            </a:extLst>
          </p:cNvPr>
          <p:cNvSpPr txBox="1"/>
          <p:nvPr/>
        </p:nvSpPr>
        <p:spPr>
          <a:xfrm>
            <a:off x="422457" y="2759402"/>
            <a:ext cx="1169587" cy="990912"/>
          </a:xfrm>
          <a:prstGeom prst="rect">
            <a:avLst/>
          </a:prstGeom>
          <a:noFill/>
        </p:spPr>
        <p:txBody>
          <a:bodyPr wrap="square" rtlCol="0">
            <a:spAutoFit/>
          </a:bodyPr>
          <a:lstStyle/>
          <a:p>
            <a:pPr algn="just"/>
            <a:r>
              <a:rPr lang="en-US" sz="5839">
                <a:solidFill>
                  <a:schemeClr val="tx1"/>
                </a:solidFill>
              </a:rPr>
              <a:t>gh</a:t>
            </a:r>
          </a:p>
        </p:txBody>
      </p:sp>
      <p:sp>
        <p:nvSpPr>
          <p:cNvPr id="26" name="TextBox 25">
            <a:extLst>
              <a:ext uri="{FF2B5EF4-FFF2-40B4-BE49-F238E27FC236}">
                <a16:creationId xmlns:a16="http://schemas.microsoft.com/office/drawing/2014/main" xmlns=""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xmlns=""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xmlns=""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xmlns=""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ghi, ghì</a:t>
            </a:r>
          </a:p>
        </p:txBody>
      </p:sp>
      <p:sp>
        <p:nvSpPr>
          <p:cNvPr id="30" name="TextBox 29">
            <a:extLst>
              <a:ext uri="{FF2B5EF4-FFF2-40B4-BE49-F238E27FC236}">
                <a16:creationId xmlns:a16="http://schemas.microsoft.com/office/drawing/2014/main" xmlns="" id="{E436A965-0915-A1E6-DDC3-62BE4089717B}"/>
              </a:ext>
            </a:extLst>
          </p:cNvPr>
          <p:cNvSpPr txBox="1"/>
          <p:nvPr/>
        </p:nvSpPr>
        <p:spPr>
          <a:xfrm>
            <a:off x="5221585" y="1675919"/>
            <a:ext cx="6269537" cy="757900"/>
          </a:xfrm>
          <a:prstGeom prst="rect">
            <a:avLst/>
          </a:prstGeom>
          <a:noFill/>
        </p:spPr>
        <p:txBody>
          <a:bodyPr wrap="square" rtlCol="0">
            <a:spAutoFit/>
          </a:bodyPr>
          <a:lstStyle/>
          <a:p>
            <a:pPr algn="just"/>
            <a:r>
              <a:rPr lang="en-US" sz="4325">
                <a:solidFill>
                  <a:schemeClr val="tx1"/>
                </a:solidFill>
              </a:rPr>
              <a:t>ghiền</a:t>
            </a:r>
          </a:p>
        </p:txBody>
      </p:sp>
      <p:sp>
        <p:nvSpPr>
          <p:cNvPr id="33" name="TextBox 32">
            <a:extLst>
              <a:ext uri="{FF2B5EF4-FFF2-40B4-BE49-F238E27FC236}">
                <a16:creationId xmlns:a16="http://schemas.microsoft.com/office/drawing/2014/main" xmlns="" id="{36908E09-E8D5-CE74-78A1-E63A65F914C9}"/>
              </a:ext>
            </a:extLst>
          </p:cNvPr>
          <p:cNvSpPr txBox="1"/>
          <p:nvPr/>
        </p:nvSpPr>
        <p:spPr>
          <a:xfrm>
            <a:off x="4789472" y="2505867"/>
            <a:ext cx="5675147" cy="757900"/>
          </a:xfrm>
          <a:prstGeom prst="rect">
            <a:avLst/>
          </a:prstGeom>
          <a:noFill/>
        </p:spPr>
        <p:txBody>
          <a:bodyPr wrap="square" rtlCol="0">
            <a:spAutoFit/>
          </a:bodyPr>
          <a:lstStyle/>
          <a:p>
            <a:pPr algn="just"/>
            <a:r>
              <a:rPr lang="en-US" sz="4325">
                <a:solidFill>
                  <a:schemeClr val="tx1"/>
                </a:solidFill>
              </a:rPr>
              <a:t>ghe, ghé, ghẻ</a:t>
            </a:r>
          </a:p>
        </p:txBody>
      </p:sp>
      <p:sp>
        <p:nvSpPr>
          <p:cNvPr id="34" name="TextBox 33">
            <a:extLst>
              <a:ext uri="{FF2B5EF4-FFF2-40B4-BE49-F238E27FC236}">
                <a16:creationId xmlns:a16="http://schemas.microsoft.com/office/drawing/2014/main" xmlns=""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ghen, ghèn,…</a:t>
            </a:r>
          </a:p>
        </p:txBody>
      </p:sp>
      <p:sp>
        <p:nvSpPr>
          <p:cNvPr id="35" name="TextBox 34">
            <a:extLst>
              <a:ext uri="{FF2B5EF4-FFF2-40B4-BE49-F238E27FC236}">
                <a16:creationId xmlns:a16="http://schemas.microsoft.com/office/drawing/2014/main" xmlns=""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ghế, ghề, ghê</a:t>
            </a:r>
          </a:p>
        </p:txBody>
      </p:sp>
      <p:sp>
        <p:nvSpPr>
          <p:cNvPr id="36" name="TextBox 35">
            <a:extLst>
              <a:ext uri="{FF2B5EF4-FFF2-40B4-BE49-F238E27FC236}">
                <a16:creationId xmlns:a16="http://schemas.microsoft.com/office/drawing/2014/main" xmlns=""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ghềnh</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xmlns=""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xmlns=""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xmlns=""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xmlns=""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xmlns=""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xmlns=""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xmlns=""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xmlns=""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xmlns=""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xmlns=""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xmlns=""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xmlns=""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xmlns=""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xmlns=""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xmlns=""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xmlns=""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xmlns=""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xmlns=""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xmlns=""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xmlns=""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g</a:t>
            </a:r>
          </a:p>
        </p:txBody>
      </p:sp>
      <p:sp>
        <p:nvSpPr>
          <p:cNvPr id="26" name="TextBox 25">
            <a:extLst>
              <a:ext uri="{FF2B5EF4-FFF2-40B4-BE49-F238E27FC236}">
                <a16:creationId xmlns:a16="http://schemas.microsoft.com/office/drawing/2014/main" xmlns=""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xmlns=""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xmlns=""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xmlns=""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gà, gả, ga</a:t>
            </a:r>
          </a:p>
        </p:txBody>
      </p:sp>
      <p:sp>
        <p:nvSpPr>
          <p:cNvPr id="30" name="TextBox 29">
            <a:extLst>
              <a:ext uri="{FF2B5EF4-FFF2-40B4-BE49-F238E27FC236}">
                <a16:creationId xmlns:a16="http://schemas.microsoft.com/office/drawing/2014/main" xmlns=""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gãi, gàu, gán,…</a:t>
            </a:r>
          </a:p>
        </p:txBody>
      </p:sp>
      <p:sp>
        <p:nvSpPr>
          <p:cNvPr id="33" name="TextBox 32">
            <a:extLst>
              <a:ext uri="{FF2B5EF4-FFF2-40B4-BE49-F238E27FC236}">
                <a16:creationId xmlns:a16="http://schemas.microsoft.com/office/drawing/2014/main" xmlns=""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gù, gụ,…</a:t>
            </a:r>
          </a:p>
        </p:txBody>
      </p:sp>
      <p:sp>
        <p:nvSpPr>
          <p:cNvPr id="34" name="TextBox 33">
            <a:extLst>
              <a:ext uri="{FF2B5EF4-FFF2-40B4-BE49-F238E27FC236}">
                <a16:creationId xmlns:a16="http://schemas.microsoft.com/office/drawing/2014/main" xmlns=""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gũi, guồng,…</a:t>
            </a:r>
          </a:p>
        </p:txBody>
      </p:sp>
      <p:sp>
        <p:nvSpPr>
          <p:cNvPr id="35" name="TextBox 34">
            <a:extLst>
              <a:ext uri="{FF2B5EF4-FFF2-40B4-BE49-F238E27FC236}">
                <a16:creationId xmlns:a16="http://schemas.microsoft.com/office/drawing/2014/main" xmlns=""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gừ, gỡ,…</a:t>
            </a:r>
          </a:p>
        </p:txBody>
      </p:sp>
      <p:sp>
        <p:nvSpPr>
          <p:cNvPr id="36" name="TextBox 35">
            <a:extLst>
              <a:ext uri="{FF2B5EF4-FFF2-40B4-BE49-F238E27FC236}">
                <a16:creationId xmlns:a16="http://schemas.microsoft.com/office/drawing/2014/main" xmlns=""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gấu, gửi,…</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xmlns="" id="{B4D8EA45-9A0A-3E27-3B4C-38D26FD07D0A}"/>
              </a:ext>
            </a:extLst>
          </p:cNvPr>
          <p:cNvSpPr txBox="1">
            <a:spLocks/>
          </p:cNvSpPr>
          <p:nvPr/>
        </p:nvSpPr>
        <p:spPr>
          <a:xfrm>
            <a:off x="3060624" y="382803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Kể cho người thân nghe câu chuyện </a:t>
            </a:r>
            <a:r>
              <a:rPr lang="en-US" sz="4800" i="1">
                <a:solidFill>
                  <a:srgbClr val="0070C0"/>
                </a:solidFill>
                <a:latin typeface="+mj-lt"/>
              </a:rPr>
              <a:t>Sự tích loài hoa của mùa hạ.</a:t>
            </a:r>
            <a:endParaRPr lang="en-US" sz="6600">
              <a:solidFill>
                <a:srgbClr val="0070C0"/>
              </a:solidFill>
              <a:latin typeface="+mj-lt"/>
            </a:endParaRPr>
          </a:p>
        </p:txBody>
      </p:sp>
      <p:pic>
        <p:nvPicPr>
          <p:cNvPr id="7" name="Picture 6">
            <a:extLst>
              <a:ext uri="{FF2B5EF4-FFF2-40B4-BE49-F238E27FC236}">
                <a16:creationId xmlns:a16="http://schemas.microsoft.com/office/drawing/2014/main" xmlns=""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xmlns=""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xmlns=""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265042-9993-80D4-316D-53488B28A673}"/>
              </a:ext>
            </a:extLst>
          </p:cNvPr>
          <p:cNvSpPr>
            <a:spLocks noGrp="1"/>
          </p:cNvSpPr>
          <p:nvPr>
            <p:ph type="title"/>
          </p:nvPr>
        </p:nvSpPr>
        <p:spPr>
          <a:xfrm>
            <a:off x="3530644" y="933360"/>
            <a:ext cx="5100550" cy="816800"/>
          </a:xfrm>
        </p:spPr>
        <p:txBody>
          <a:bodyPr/>
          <a:lstStyle/>
          <a:p>
            <a:r>
              <a:rPr lang="en-US" sz="4800">
                <a:latin typeface="+mj-lt"/>
              </a:rPr>
              <a:t>KHỞI ĐỘNG</a:t>
            </a:r>
          </a:p>
        </p:txBody>
      </p:sp>
      <p:sp>
        <p:nvSpPr>
          <p:cNvPr id="3" name="Title 1">
            <a:extLst>
              <a:ext uri="{FF2B5EF4-FFF2-40B4-BE49-F238E27FC236}">
                <a16:creationId xmlns:a16="http://schemas.microsoft.com/office/drawing/2014/main" xmlns="" id="{ACAD7231-10C3-0F69-C054-43D411A6DCEE}"/>
              </a:ext>
            </a:extLst>
          </p:cNvPr>
          <p:cNvSpPr txBox="1">
            <a:spLocks/>
          </p:cNvSpPr>
          <p:nvPr/>
        </p:nvSpPr>
        <p:spPr>
          <a:xfrm>
            <a:off x="864564" y="188068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5400">
                <a:solidFill>
                  <a:srgbClr val="7030A0"/>
                </a:solidFill>
                <a:latin typeface="+mj-lt"/>
              </a:rPr>
              <a:t>Thử tài 3 phút </a:t>
            </a:r>
          </a:p>
          <a:p>
            <a:r>
              <a:rPr lang="en-US" sz="5400">
                <a:solidFill>
                  <a:srgbClr val="7030A0"/>
                </a:solidFill>
                <a:latin typeface="+mj-lt"/>
              </a:rPr>
              <a:t>Vẽ sơ đồ tư duy </a:t>
            </a:r>
          </a:p>
          <a:p>
            <a:r>
              <a:rPr lang="en-US" sz="5400">
                <a:solidFill>
                  <a:srgbClr val="C00000"/>
                </a:solidFill>
                <a:latin typeface="+mj-lt"/>
              </a:rPr>
              <a:t>Những người bạn của </a:t>
            </a:r>
            <a:r>
              <a:rPr lang="en-US" sz="5400" i="1">
                <a:solidFill>
                  <a:srgbClr val="C00000"/>
                </a:solidFill>
                <a:latin typeface="+mj-lt"/>
              </a:rPr>
              <a:t>c </a:t>
            </a:r>
            <a:r>
              <a:rPr lang="en-US" sz="5400">
                <a:solidFill>
                  <a:srgbClr val="C00000"/>
                </a:solidFill>
                <a:latin typeface="+mj-lt"/>
              </a:rPr>
              <a:t> và </a:t>
            </a:r>
            <a:r>
              <a:rPr lang="en-US" sz="5400" i="1">
                <a:solidFill>
                  <a:srgbClr val="C00000"/>
                </a:solidFill>
                <a:latin typeface="+mj-lt"/>
              </a:rPr>
              <a:t>k</a:t>
            </a:r>
            <a:endParaRPr lang="en-US" sz="5400">
              <a:solidFill>
                <a:srgbClr val="C00000"/>
              </a:solidFill>
              <a:latin typeface="+mj-lt"/>
            </a:endParaRPr>
          </a:p>
        </p:txBody>
      </p:sp>
      <p:pic>
        <p:nvPicPr>
          <p:cNvPr id="4" name="Color wheel &amp; 3 Minute Countdown With Music - 3 phút đếm ngược">
            <a:hlinkClick r:id="" action="ppaction://media"/>
            <a:extLst>
              <a:ext uri="{FF2B5EF4-FFF2-40B4-BE49-F238E27FC236}">
                <a16:creationId xmlns:a16="http://schemas.microsoft.com/office/drawing/2014/main" xmlns="" id="{8AF4C2F0-D412-9AF0-5051-F845206EA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89" y="4886325"/>
            <a:ext cx="3505455" cy="1971675"/>
          </a:xfrm>
          <a:prstGeom prst="rect">
            <a:avLst/>
          </a:prstGeom>
        </p:spPr>
      </p:pic>
    </p:spTree>
    <p:extLst>
      <p:ext uri="{BB962C8B-B14F-4D97-AF65-F5344CB8AC3E}">
        <p14:creationId xmlns:p14="http://schemas.microsoft.com/office/powerpoint/2010/main" val="33365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xmlns=""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xmlns=""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xmlns=""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xmlns=""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xmlns=""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xmlns=""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xmlns=""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xmlns=""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xmlns=""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xmlns=""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xmlns=""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xmlns=""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xmlns=""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xmlns=""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xmlns=""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xmlns=""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xmlns=""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xmlns=""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xmlns=""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xmlns=""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xmlns=""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xmlns=""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xmlns=""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xmlns=""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xmlns=""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xmlns=""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xmlns=""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xmlns=""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xmlns=""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32707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xmlns=""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xmlns=""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xmlns=""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xmlns=""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xmlns=""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xmlns=""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xmlns=""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xmlns=""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xmlns=""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xmlns=""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xmlns=""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xmlns=""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xmlns=""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xmlns=""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xmlns=""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xmlns=""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xmlns=""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xmlns=""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xmlns=""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xmlns=""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xmlns=""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xmlns=""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xmlns=""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xmlns=""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xmlns=""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xmlns=""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xmlns=""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xmlns=""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xmlns=""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11990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xmlns=""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xmlns=""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xmlns=""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xmlns=""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xmlns=""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xmlns=""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xmlns=""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xmlns=""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xmlns=""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xmlns="" id="{238FF73A-3885-DE3B-4418-8EFC4918EB33}"/>
              </a:ext>
            </a:extLst>
          </p:cNvPr>
          <p:cNvSpPr txBox="1">
            <a:spLocks/>
          </p:cNvSpPr>
          <p:nvPr/>
        </p:nvSpPr>
        <p:spPr>
          <a:xfrm>
            <a:off x="1999786" y="1589729"/>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5839" b="1">
                <a:latin typeface="+mj-lt"/>
              </a:rPr>
              <a:t>Nghe – viết:</a:t>
            </a:r>
            <a:r>
              <a:rPr lang="en-US" sz="7137" b="1">
                <a:latin typeface="+mj-lt"/>
              </a:rPr>
              <a:t/>
            </a:r>
            <a:br>
              <a:rPr lang="en-US" sz="7137" b="1">
                <a:latin typeface="+mj-lt"/>
              </a:rPr>
            </a:br>
            <a:r>
              <a:rPr lang="en-US" sz="6000" b="1">
                <a:solidFill>
                  <a:srgbClr val="0070C0"/>
                </a:solidFill>
                <a:latin typeface="+mj-lt"/>
              </a:rPr>
              <a:t>Cánh rừng trong nắng</a:t>
            </a:r>
            <a:endParaRPr lang="en-US" sz="7785" b="1">
              <a:solidFill>
                <a:srgbClr val="0070C0"/>
              </a:solidFill>
              <a:latin typeface="+mj-lt"/>
            </a:endParaRPr>
          </a:p>
        </p:txBody>
      </p:sp>
      <p:sp>
        <p:nvSpPr>
          <p:cNvPr id="2" name="Google Shape;7902;p32">
            <a:extLst>
              <a:ext uri="{FF2B5EF4-FFF2-40B4-BE49-F238E27FC236}">
                <a16:creationId xmlns:a16="http://schemas.microsoft.com/office/drawing/2014/main" xmlns="" id="{99F15E8D-12A5-2D66-3EF2-0A739A9F3144}"/>
              </a:ext>
            </a:extLst>
          </p:cNvPr>
          <p:cNvSpPr txBox="1">
            <a:spLocks/>
          </p:cNvSpPr>
          <p:nvPr/>
        </p:nvSpPr>
        <p:spPr>
          <a:xfrm>
            <a:off x="2051898" y="430148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3600">
                <a:latin typeface="+mj-lt"/>
              </a:rPr>
              <a:t>(Từ </a:t>
            </a:r>
            <a:r>
              <a:rPr lang="en-US" sz="3600" i="1">
                <a:latin typeface="+mj-lt"/>
              </a:rPr>
              <a:t>Khi nắng đã nhạt màu</a:t>
            </a:r>
            <a:r>
              <a:rPr lang="en-US" sz="3600">
                <a:latin typeface="+mj-lt"/>
              </a:rPr>
              <a:t> đến hết)</a:t>
            </a:r>
            <a:endParaRPr lang="en-US" sz="7785">
              <a:solidFill>
                <a:srgbClr val="0070C0"/>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2" name="Google Shape;7902;p32">
            <a:extLst>
              <a:ext uri="{FF2B5EF4-FFF2-40B4-BE49-F238E27FC236}">
                <a16:creationId xmlns:a16="http://schemas.microsoft.com/office/drawing/2014/main" xmlns="" id="{238FF73A-3885-DE3B-4418-8EFC4918EB33}"/>
              </a:ext>
            </a:extLst>
          </p:cNvPr>
          <p:cNvSpPr txBox="1">
            <a:spLocks/>
          </p:cNvSpPr>
          <p:nvPr/>
        </p:nvSpPr>
        <p:spPr>
          <a:xfrm>
            <a:off x="-654603" y="106696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
        <p:nvSpPr>
          <p:cNvPr id="3" name="Google Shape;7902;p32">
            <a:extLst>
              <a:ext uri="{FF2B5EF4-FFF2-40B4-BE49-F238E27FC236}">
                <a16:creationId xmlns:a16="http://schemas.microsoft.com/office/drawing/2014/main" xmlns="" id="{BD674027-2F69-6816-6146-89C5E8A1023A}"/>
              </a:ext>
            </a:extLst>
          </p:cNvPr>
          <p:cNvSpPr txBox="1">
            <a:spLocks/>
          </p:cNvSpPr>
          <p:nvPr/>
        </p:nvSpPr>
        <p:spPr>
          <a:xfrm>
            <a:off x="-474232" y="436311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600">
                <a:latin typeface="+mj-lt"/>
              </a:rPr>
              <a:t>(Từ </a:t>
            </a:r>
            <a:r>
              <a:rPr lang="en-US" sz="3600" i="1">
                <a:latin typeface="+mj-lt"/>
              </a:rPr>
              <a:t>Khi nắng đã </a:t>
            </a:r>
          </a:p>
          <a:p>
            <a:pPr algn="ctr"/>
            <a:r>
              <a:rPr lang="en-US" sz="3600" i="1">
                <a:latin typeface="+mj-lt"/>
              </a:rPr>
              <a:t>nhạt màu</a:t>
            </a:r>
            <a:r>
              <a:rPr lang="en-US" sz="3600">
                <a:latin typeface="+mj-lt"/>
              </a:rPr>
              <a:t> đến hết)</a:t>
            </a:r>
            <a:endParaRPr lang="en-US" sz="7785">
              <a:solidFill>
                <a:srgbClr val="0070C0"/>
              </a:solidFill>
              <a:latin typeface="+mj-lt"/>
            </a:endParaRPr>
          </a:p>
        </p:txBody>
      </p:sp>
      <p:grpSp>
        <p:nvGrpSpPr>
          <p:cNvPr id="2676" name="Google Shape;2676;p43"/>
          <p:cNvGrpSpPr/>
          <p:nvPr/>
        </p:nvGrpSpPr>
        <p:grpSpPr>
          <a:xfrm>
            <a:off x="3920564" y="210103"/>
            <a:ext cx="7404171" cy="2898665"/>
            <a:chOff x="2002993" y="1919575"/>
            <a:chExt cx="5566900" cy="2179390"/>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5408942" y="378671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2002993" y="191957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spTree>
    <p:extLst>
      <p:ext uri="{BB962C8B-B14F-4D97-AF65-F5344CB8AC3E}">
        <p14:creationId xmlns:p14="http://schemas.microsoft.com/office/powerpoint/2010/main" val="13421507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32080021"/>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TotalTime>
  <Words>852</Words>
  <Application>Microsoft Office PowerPoint</Application>
  <PresentationFormat>Custom</PresentationFormat>
  <Paragraphs>133</Paragraphs>
  <Slides>24</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HP001 5H Normal</vt:lpstr>
      <vt:lpstr>Nunito</vt:lpstr>
      <vt:lpstr>Varela Round</vt:lpstr>
      <vt:lpstr>Chewy</vt:lpstr>
      <vt:lpstr>HP001 4 hàng</vt:lpstr>
      <vt:lpstr>Arial</vt:lpstr>
      <vt:lpstr>Amatic SC</vt:lpstr>
      <vt:lpstr>Bebas Neue</vt:lpstr>
      <vt:lpstr>Children's Day by Slidesgo</vt:lpstr>
      <vt:lpstr>PowerPoint Presentation</vt:lpstr>
      <vt:lpstr>PowerPoint Presentation</vt:lpstr>
      <vt:lpstr>TIẾNG VIỆT 3</vt:lpstr>
      <vt:lpstr>KHỞI ĐỘNG</vt:lpstr>
      <vt:lpstr>PowerPoint Presentation</vt:lpstr>
      <vt:lpstr>PowerPoint Presentation</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admin</cp:lastModifiedBy>
  <cp:revision>50</cp:revision>
  <dcterms:modified xsi:type="dcterms:W3CDTF">2023-09-12T01:45:13Z</dcterms:modified>
</cp:coreProperties>
</file>