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25"/>
  </p:notesMasterIdLst>
  <p:sldIdLst>
    <p:sldId id="323" r:id="rId2"/>
    <p:sldId id="339" r:id="rId3"/>
    <p:sldId id="256" r:id="rId4"/>
    <p:sldId id="338" r:id="rId5"/>
    <p:sldId id="374" r:id="rId6"/>
    <p:sldId id="335" r:id="rId7"/>
    <p:sldId id="319" r:id="rId8"/>
    <p:sldId id="361" r:id="rId9"/>
    <p:sldId id="362" r:id="rId10"/>
    <p:sldId id="363" r:id="rId11"/>
    <p:sldId id="365" r:id="rId12"/>
    <p:sldId id="369" r:id="rId13"/>
    <p:sldId id="370" r:id="rId14"/>
    <p:sldId id="364" r:id="rId15"/>
    <p:sldId id="371" r:id="rId16"/>
    <p:sldId id="372" r:id="rId17"/>
    <p:sldId id="373" r:id="rId18"/>
    <p:sldId id="360" r:id="rId19"/>
    <p:sldId id="331" r:id="rId20"/>
    <p:sldId id="343" r:id="rId21"/>
    <p:sldId id="330" r:id="rId22"/>
    <p:sldId id="353" r:id="rId23"/>
    <p:sldId id="336" r:id="rId24"/>
  </p:sldIdLst>
  <p:sldSz cx="12161838" cy="6858000"/>
  <p:notesSz cx="6858000" cy="9144000"/>
  <p:embeddedFontLst>
    <p:embeddedFont>
      <p:font typeface="HP001 4 hàng" panose="020B0603050302020204" pitchFamily="34" charset="0"/>
      <p:regular r:id="rId26"/>
      <p:bold r:id="rId27"/>
    </p:embeddedFont>
    <p:embeddedFont>
      <p:font typeface="HP001 5 hàng" panose="020B0603050302020204" pitchFamily="34" charset="0"/>
      <p:regular r:id="rId28"/>
      <p:bold r:id="rId29"/>
    </p:embeddedFont>
    <p:embeddedFont>
      <p:font typeface="Itim" panose="020B0604020202020204" charset="-34"/>
      <p:regular r:id="rId30"/>
    </p:embeddedFont>
    <p:embeddedFont>
      <p:font typeface="SVN-Billo" panose="00000400000000000000" pitchFamily="2" charset="0"/>
      <p:regular r:id="rId31"/>
    </p:embeddedFont>
    <p:embeddedFont>
      <p:font typeface="Varela Round" panose="00000500000000000000" pitchFamily="2" charset="-79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0000"/>
    <a:srgbClr val="C3E9E9"/>
    <a:srgbClr val="C5EBEC"/>
    <a:srgbClr val="F5DD9B"/>
    <a:srgbClr val="F3BE89"/>
    <a:srgbClr val="EDC69D"/>
    <a:srgbClr val="F8C0D9"/>
    <a:srgbClr val="B7D8AD"/>
    <a:srgbClr val="C33C0A"/>
    <a:srgbClr val="BB85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5" autoAdjust="0"/>
    <p:restoredTop sz="84899" autoAdjust="0"/>
  </p:normalViewPr>
  <p:slideViewPr>
    <p:cSldViewPr snapToGrid="0">
      <p:cViewPr varScale="1">
        <p:scale>
          <a:sx n="61" d="100"/>
          <a:sy n="61" d="100"/>
        </p:scale>
        <p:origin x="1098" y="8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25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12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85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phát hiện quy luật</a:t>
            </a:r>
          </a:p>
        </p:txBody>
      </p:sp>
    </p:spTree>
    <p:extLst>
      <p:ext uri="{BB962C8B-B14F-4D97-AF65-F5344CB8AC3E}">
        <p14:creationId xmlns:p14="http://schemas.microsoft.com/office/powerpoint/2010/main" val="987142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phát hiện quy luật</a:t>
            </a:r>
          </a:p>
        </p:txBody>
      </p:sp>
    </p:spTree>
    <p:extLst>
      <p:ext uri="{BB962C8B-B14F-4D97-AF65-F5344CB8AC3E}">
        <p14:creationId xmlns:p14="http://schemas.microsoft.com/office/powerpoint/2010/main" val="316803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phát hiện quy luật</a:t>
            </a:r>
          </a:p>
        </p:txBody>
      </p:sp>
    </p:spTree>
    <p:extLst>
      <p:ext uri="{BB962C8B-B14F-4D97-AF65-F5344CB8AC3E}">
        <p14:creationId xmlns:p14="http://schemas.microsoft.com/office/powerpoint/2010/main" val="3234907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phát hiện quy luật</a:t>
            </a:r>
          </a:p>
        </p:txBody>
      </p:sp>
    </p:spTree>
    <p:extLst>
      <p:ext uri="{BB962C8B-B14F-4D97-AF65-F5344CB8AC3E}">
        <p14:creationId xmlns:p14="http://schemas.microsoft.com/office/powerpoint/2010/main" val="14388372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550448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cần cho HS thấy được số cần tìm ở đây là thành phần nào trong phép trừ để HS áp dụng lí thuyết hợp lí</a:t>
            </a:r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32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hdhs chủ động trình bày cân đối, k nên máy móc việc lùi mấy ô </a:t>
            </a:r>
          </a:p>
        </p:txBody>
      </p:sp>
    </p:spTree>
    <p:extLst>
      <p:ext uri="{BB962C8B-B14F-4D97-AF65-F5344CB8AC3E}">
        <p14:creationId xmlns:p14="http://schemas.microsoft.com/office/powerpoint/2010/main" val="894460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CHỌN NGẪU NHIÊN ĐỂ HS KHÔNG BỊ MÁY MÓC</a:t>
            </a:r>
          </a:p>
        </p:txBody>
      </p:sp>
    </p:spTree>
    <p:extLst>
      <p:ext uri="{BB962C8B-B14F-4D97-AF65-F5344CB8AC3E}">
        <p14:creationId xmlns:p14="http://schemas.microsoft.com/office/powerpoint/2010/main" val="3937163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cho HS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Để HS k làm việc máy móc thì GV nên cho HS chọn ngẫu nhiên một phép tính rồi mời HS đọc kết quả.</a:t>
            </a:r>
          </a:p>
          <a:p>
            <a:r>
              <a:rPr lang="en-US"/>
              <a:t>Câu mẫu người soạn k để sẵn như sgk mà GV có thể mời 1 hs làm mẫu cho cả lớp xem</a:t>
            </a:r>
          </a:p>
        </p:txBody>
      </p:sp>
    </p:spTree>
    <p:extLst>
      <p:ext uri="{BB962C8B-B14F-4D97-AF65-F5344CB8AC3E}">
        <p14:creationId xmlns:p14="http://schemas.microsoft.com/office/powerpoint/2010/main" val="926888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Để HS k làm việc máy móc thì GV nên cho HS chọn ngẫu nhiên một phép tính rồi mời HS đọc kết quả.</a:t>
            </a:r>
          </a:p>
          <a:p>
            <a:r>
              <a:rPr lang="en-US"/>
              <a:t>Câu mẫu người soạn k để sẵn như sgk mà GV có thể mời 1 hs làm mẫu cho cả lớp xem</a:t>
            </a:r>
          </a:p>
        </p:txBody>
      </p:sp>
    </p:spTree>
    <p:extLst>
      <p:ext uri="{BB962C8B-B14F-4D97-AF65-F5344CB8AC3E}">
        <p14:creationId xmlns:p14="http://schemas.microsoft.com/office/powerpoint/2010/main" val="616641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67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microsoft.com/office/2007/relationships/hdphoto" Target="../media/hdphoto6.wdp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6.wdp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gif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10" Type="http://schemas.openxmlformats.org/officeDocument/2006/relationships/image" Target="../media/image26.gif"/><Relationship Id="rId4" Type="http://schemas.openxmlformats.org/officeDocument/2006/relationships/image" Target="../media/image20.gif"/><Relationship Id="rId9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253831"/>
              </p:ext>
            </p:extLst>
          </p:nvPr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838953" y="1767018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9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115967" y="2751881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883073" y="2708780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Ôn Ǉập bảng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ân 2;  5, 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92" y="4676794"/>
            <a:ext cx="1536167" cy="21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46" y="5038336"/>
            <a:ext cx="2365233" cy="17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81269" y="6063667"/>
            <a:ext cx="1085415" cy="6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96" y="4724907"/>
            <a:ext cx="1453533" cy="11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783572" y="4870918"/>
            <a:ext cx="613183" cy="17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961181" y="4445903"/>
            <a:ext cx="2365233" cy="1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90412" y="5386613"/>
            <a:ext cx="2265090" cy="22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19" y="6411477"/>
            <a:ext cx="693335" cy="4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27997" y="4982035"/>
            <a:ext cx="605495" cy="1892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8139" y="5376639"/>
            <a:ext cx="1886556" cy="188655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7BD1C23-785B-3458-C8C6-9F396CA2E6A3}"/>
              </a:ext>
            </a:extLst>
          </p:cNvPr>
          <p:cNvSpPr txBox="1"/>
          <p:nvPr/>
        </p:nvSpPr>
        <p:spPr>
          <a:xfrm>
            <a:off x="3838811" y="3662866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ia 2;  5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424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333375" y="595475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Số?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AD68954-B64A-6ACD-CEBE-34E193F7A298}"/>
              </a:ext>
            </a:extLst>
          </p:cNvPr>
          <p:cNvSpPr txBox="1"/>
          <p:nvPr/>
        </p:nvSpPr>
        <p:spPr>
          <a:xfrm>
            <a:off x="1247774" y="1595064"/>
            <a:ext cx="10056101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b)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6D4744E-62F8-EB1E-6FA8-53928FDFDE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353760"/>
              </p:ext>
            </p:extLst>
          </p:nvPr>
        </p:nvGraphicFramePr>
        <p:xfrm>
          <a:off x="856456" y="2592367"/>
          <a:ext cx="10448925" cy="1547832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1638335">
                  <a:extLst>
                    <a:ext uri="{9D8B030D-6E8A-4147-A177-3AD203B41FA5}">
                      <a16:colId xmlns:a16="http://schemas.microsoft.com/office/drawing/2014/main" val="1656835364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2528650793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2966669627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829866500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3873613613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1093108257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346980092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1276397393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45168686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3199270187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871086404"/>
                    </a:ext>
                  </a:extLst>
                </a:gridCol>
              </a:tblGrid>
              <a:tr h="515944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Số bị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819466"/>
                  </a:ext>
                </a:extLst>
              </a:tr>
              <a:tr h="515944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Số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7028002"/>
                  </a:ext>
                </a:extLst>
              </a:tr>
              <a:tr h="515944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Thương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8467124"/>
                  </a:ext>
                </a:extLst>
              </a:tr>
            </a:tbl>
          </a:graphicData>
        </a:graphic>
      </p:graphicFrame>
      <p:pic>
        <p:nvPicPr>
          <p:cNvPr id="1026" name="Picture 2" descr="Simple Fruit Watermelon | Fruit cartoon, Watermelon cartoon, Summer  coloring pages">
            <a:extLst>
              <a:ext uri="{FF2B5EF4-FFF2-40B4-BE49-F238E27FC236}">
                <a16:creationId xmlns:a16="http://schemas.microsoft.com/office/drawing/2014/main" id="{6A1168A9-5A9D-3847-9C57-A40C89981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350" y="3567858"/>
            <a:ext cx="719932" cy="5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ach Fruit Cartoon - Free vector graphic on Pixabay">
            <a:extLst>
              <a:ext uri="{FF2B5EF4-FFF2-40B4-BE49-F238E27FC236}">
                <a16:creationId xmlns:a16="http://schemas.microsoft.com/office/drawing/2014/main" id="{CEFF1547-6D8A-69BA-E673-0F1343B36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44" y="3580416"/>
            <a:ext cx="719932" cy="82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n em ICONER">
            <a:extLst>
              <a:ext uri="{FF2B5EF4-FFF2-40B4-BE49-F238E27FC236}">
                <a16:creationId xmlns:a16="http://schemas.microsoft.com/office/drawing/2014/main" id="{2D9821CF-C60A-0FEE-FEFA-A8EEBA031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051">
            <a:off x="4606755" y="3525470"/>
            <a:ext cx="433818" cy="65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pple Fruit Cartoon - Free vector graphic on Pixabay">
            <a:extLst>
              <a:ext uri="{FF2B5EF4-FFF2-40B4-BE49-F238E27FC236}">
                <a16:creationId xmlns:a16="http://schemas.microsoft.com/office/drawing/2014/main" id="{A9DB11CD-0B54-D10C-544B-CC8FC3CC8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028" y="3523747"/>
            <a:ext cx="457059" cy="61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unny Drawings of Fruits (50 photos) » Drawings for sketching and not only  - Papik.PRO">
            <a:extLst>
              <a:ext uri="{FF2B5EF4-FFF2-40B4-BE49-F238E27FC236}">
                <a16:creationId xmlns:a16="http://schemas.microsoft.com/office/drawing/2014/main" id="{B845C4E2-A6B0-B771-A30C-17B836BDE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9" y="3571912"/>
            <a:ext cx="457059" cy="58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n on Яблочки">
            <a:extLst>
              <a:ext uri="{FF2B5EF4-FFF2-40B4-BE49-F238E27FC236}">
                <a16:creationId xmlns:a16="http://schemas.microsoft.com/office/drawing/2014/main" id="{6F199113-AD0E-800A-3849-1A9F481B1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665" y="3557792"/>
            <a:ext cx="493906" cy="54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ownload PNG Fruit, pear, food, png, art, drawing - Free Transparent PNG">
            <a:extLst>
              <a:ext uri="{FF2B5EF4-FFF2-40B4-BE49-F238E27FC236}">
                <a16:creationId xmlns:a16="http://schemas.microsoft.com/office/drawing/2014/main" id="{AA151FD1-681E-D649-7FD0-FC18A4C5D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765" y="3520128"/>
            <a:ext cx="563159" cy="58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angosteen,fruit,cartoon,fresh,juice - free image from needpix.com">
            <a:extLst>
              <a:ext uri="{FF2B5EF4-FFF2-40B4-BE49-F238E27FC236}">
                <a16:creationId xmlns:a16="http://schemas.microsoft.com/office/drawing/2014/main" id="{ECF85804-4CA8-3493-CC26-F90C8182D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371" y="3591837"/>
            <a:ext cx="576796" cy="54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Download HD Grape Drawing Cartoon Fruit - Cartoon Grapes Transparent PNG  Image - NicePNG.com">
            <a:extLst>
              <a:ext uri="{FF2B5EF4-FFF2-40B4-BE49-F238E27FC236}">
                <a16:creationId xmlns:a16="http://schemas.microsoft.com/office/drawing/2014/main" id="{901087C7-3DBA-A654-A083-9FBD39EF6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614" y="3567858"/>
            <a:ext cx="457059" cy="67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ruit And Vegetables Drawings - Vegetable Cartoon - (2451x2400) Png Clipart  Download">
            <a:extLst>
              <a:ext uri="{FF2B5EF4-FFF2-40B4-BE49-F238E27FC236}">
                <a16:creationId xmlns:a16="http://schemas.microsoft.com/office/drawing/2014/main" id="{4ED6BB62-F961-65E8-4990-F7BBA3C3B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020" y="3498230"/>
            <a:ext cx="674855" cy="66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31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264593" y="122509"/>
            <a:ext cx="11632652" cy="1992511"/>
            <a:chOff x="842010" y="518160"/>
            <a:chExt cx="11632652" cy="199251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09" y="694789"/>
              <a:ext cx="1071825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/>
                <a:t>Rô-bốt sẽ hái hết những quả bưởi rồi cho vào các sọt (như hình vẽ). Hỏi:</a:t>
              </a:r>
            </a:p>
            <a:p>
              <a:pPr algn="just"/>
              <a:r>
                <a:rPr lang="en-US" sz="2800"/>
                <a:t>a) Sọt nào sẽ có nhiều bưởi nhất?</a:t>
              </a:r>
            </a:p>
            <a:p>
              <a:pPr algn="just"/>
              <a:r>
                <a:rPr lang="en-US" sz="2800"/>
                <a:t>b) Sọt nào sẽ có ít bưởi nhất?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CFF523F-88AF-8349-64B2-F874C20C0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5098" y="2291649"/>
            <a:ext cx="6451641" cy="3948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075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18D1F8-1422-3E05-98B5-FB4636F77D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0875" y="672863"/>
            <a:ext cx="10181862" cy="6231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4C2883-392C-A153-F5BC-C559A04F5B13}"/>
              </a:ext>
            </a:extLst>
          </p:cNvPr>
          <p:cNvSpPr txBox="1"/>
          <p:nvPr/>
        </p:nvSpPr>
        <p:spPr>
          <a:xfrm>
            <a:off x="1395767" y="164930"/>
            <a:ext cx="69210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/>
              <a:t>a) Sọt nào sẽ có nhiều bưởi nhất?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7E4822F-550A-2CCE-A6E0-9FD7A880D4C9}"/>
              </a:ext>
            </a:extLst>
          </p:cNvPr>
          <p:cNvCxnSpPr/>
          <p:nvPr/>
        </p:nvCxnSpPr>
        <p:spPr>
          <a:xfrm>
            <a:off x="3909848" y="4288221"/>
            <a:ext cx="2333297" cy="8198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">
            <a:extLst>
              <a:ext uri="{FF2B5EF4-FFF2-40B4-BE49-F238E27FC236}">
                <a16:creationId xmlns:a16="http://schemas.microsoft.com/office/drawing/2014/main" id="{965DCD7C-5B7C-0FBF-B74F-ACF4DEABE053}"/>
              </a:ext>
            </a:extLst>
          </p:cNvPr>
          <p:cNvSpPr/>
          <p:nvPr/>
        </p:nvSpPr>
        <p:spPr>
          <a:xfrm>
            <a:off x="3909848" y="3184486"/>
            <a:ext cx="599090" cy="323164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n w="7620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35BC17E6-FCDA-8412-B42B-76A990D2F339}"/>
              </a:ext>
            </a:extLst>
          </p:cNvPr>
          <p:cNvSpPr/>
          <p:nvPr/>
        </p:nvSpPr>
        <p:spPr>
          <a:xfrm>
            <a:off x="3051374" y="2081078"/>
            <a:ext cx="599090" cy="323164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n w="7620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9D28BA8-427F-CBCE-ABA4-24112B7B5D0D}"/>
              </a:ext>
            </a:extLst>
          </p:cNvPr>
          <p:cNvCxnSpPr>
            <a:cxnSpLocks/>
          </p:cNvCxnSpPr>
          <p:nvPr/>
        </p:nvCxnSpPr>
        <p:spPr>
          <a:xfrm>
            <a:off x="2747514" y="3184486"/>
            <a:ext cx="737558" cy="20776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">
            <a:extLst>
              <a:ext uri="{FF2B5EF4-FFF2-40B4-BE49-F238E27FC236}">
                <a16:creationId xmlns:a16="http://schemas.microsoft.com/office/drawing/2014/main" id="{77A39091-B78B-1290-7B8F-664AB6926509}"/>
              </a:ext>
            </a:extLst>
          </p:cNvPr>
          <p:cNvSpPr/>
          <p:nvPr/>
        </p:nvSpPr>
        <p:spPr>
          <a:xfrm>
            <a:off x="5585827" y="1557515"/>
            <a:ext cx="599090" cy="323164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n w="7620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DE3D709-2EFF-415D-E48C-5FF27CE9C883}"/>
              </a:ext>
            </a:extLst>
          </p:cNvPr>
          <p:cNvCxnSpPr>
            <a:cxnSpLocks/>
          </p:cNvCxnSpPr>
          <p:nvPr/>
        </p:nvCxnSpPr>
        <p:spPr>
          <a:xfrm flipH="1">
            <a:off x="4372716" y="2660923"/>
            <a:ext cx="909251" cy="24471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">
            <a:extLst>
              <a:ext uri="{FF2B5EF4-FFF2-40B4-BE49-F238E27FC236}">
                <a16:creationId xmlns:a16="http://schemas.microsoft.com/office/drawing/2014/main" id="{9085B02C-F750-A897-2606-8AF318DC3E8E}"/>
              </a:ext>
            </a:extLst>
          </p:cNvPr>
          <p:cNvSpPr/>
          <p:nvPr/>
        </p:nvSpPr>
        <p:spPr>
          <a:xfrm>
            <a:off x="7047590" y="2081078"/>
            <a:ext cx="599090" cy="323164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n w="7620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9237252-D480-A4E4-25BF-A87E8FEC0271}"/>
              </a:ext>
            </a:extLst>
          </p:cNvPr>
          <p:cNvCxnSpPr>
            <a:cxnSpLocks/>
          </p:cNvCxnSpPr>
          <p:nvPr/>
        </p:nvCxnSpPr>
        <p:spPr>
          <a:xfrm>
            <a:off x="6743730" y="3184486"/>
            <a:ext cx="0" cy="21159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">
            <a:extLst>
              <a:ext uri="{FF2B5EF4-FFF2-40B4-BE49-F238E27FC236}">
                <a16:creationId xmlns:a16="http://schemas.microsoft.com/office/drawing/2014/main" id="{B3CB5E25-416F-959F-934B-1F2AD88105AF}"/>
              </a:ext>
            </a:extLst>
          </p:cNvPr>
          <p:cNvSpPr/>
          <p:nvPr/>
        </p:nvSpPr>
        <p:spPr>
          <a:xfrm>
            <a:off x="7941535" y="3107741"/>
            <a:ext cx="599090" cy="323164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n w="7620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D1F3481-BEA6-9706-5DFA-CB5DCD34865E}"/>
              </a:ext>
            </a:extLst>
          </p:cNvPr>
          <p:cNvCxnSpPr>
            <a:cxnSpLocks/>
          </p:cNvCxnSpPr>
          <p:nvPr/>
        </p:nvCxnSpPr>
        <p:spPr>
          <a:xfrm flipH="1">
            <a:off x="4508938" y="4211149"/>
            <a:ext cx="3128737" cy="10509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">
            <a:extLst>
              <a:ext uri="{FF2B5EF4-FFF2-40B4-BE49-F238E27FC236}">
                <a16:creationId xmlns:a16="http://schemas.microsoft.com/office/drawing/2014/main" id="{26506541-F324-439B-0651-605305E98B36}"/>
              </a:ext>
            </a:extLst>
          </p:cNvPr>
          <p:cNvSpPr/>
          <p:nvPr/>
        </p:nvSpPr>
        <p:spPr>
          <a:xfrm>
            <a:off x="3455222" y="6353054"/>
            <a:ext cx="1508341" cy="36947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n w="7620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quả</a:t>
            </a:r>
          </a:p>
        </p:txBody>
      </p:sp>
      <p:sp>
        <p:nvSpPr>
          <p:cNvPr id="29" name="2">
            <a:extLst>
              <a:ext uri="{FF2B5EF4-FFF2-40B4-BE49-F238E27FC236}">
                <a16:creationId xmlns:a16="http://schemas.microsoft.com/office/drawing/2014/main" id="{3B2E6A17-AB94-7861-B43B-BABD606F3A91}"/>
              </a:ext>
            </a:extLst>
          </p:cNvPr>
          <p:cNvSpPr/>
          <p:nvPr/>
        </p:nvSpPr>
        <p:spPr>
          <a:xfrm>
            <a:off x="6026734" y="6327148"/>
            <a:ext cx="1508341" cy="36947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n w="7620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quả</a:t>
            </a:r>
          </a:p>
        </p:txBody>
      </p:sp>
      <p:sp>
        <p:nvSpPr>
          <p:cNvPr id="30" name="2">
            <a:extLst>
              <a:ext uri="{FF2B5EF4-FFF2-40B4-BE49-F238E27FC236}">
                <a16:creationId xmlns:a16="http://schemas.microsoft.com/office/drawing/2014/main" id="{3A0E0183-A7E3-88B2-B2D4-02BEE3340025}"/>
              </a:ext>
            </a:extLst>
          </p:cNvPr>
          <p:cNvSpPr/>
          <p:nvPr/>
        </p:nvSpPr>
        <p:spPr>
          <a:xfrm>
            <a:off x="8058407" y="6353054"/>
            <a:ext cx="1508341" cy="36947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n w="7620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quả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388D1E0-C901-CE62-97D8-54F6E5AD1CBB}"/>
              </a:ext>
            </a:extLst>
          </p:cNvPr>
          <p:cNvCxnSpPr>
            <a:cxnSpLocks/>
          </p:cNvCxnSpPr>
          <p:nvPr/>
        </p:nvCxnSpPr>
        <p:spPr>
          <a:xfrm>
            <a:off x="1530550" y="815229"/>
            <a:ext cx="57429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5351752-7C7F-C3AF-696F-90DF41A80635}"/>
              </a:ext>
            </a:extLst>
          </p:cNvPr>
          <p:cNvSpPr txBox="1"/>
          <p:nvPr/>
        </p:nvSpPr>
        <p:spPr>
          <a:xfrm>
            <a:off x="2125296" y="553619"/>
            <a:ext cx="69210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/>
              <a:t>Sọt ghi số 10 có nhiều quả bưởi nhất.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8D2867-D104-7386-F098-7EAA631B3992}"/>
              </a:ext>
            </a:extLst>
          </p:cNvPr>
          <p:cNvSpPr txBox="1"/>
          <p:nvPr/>
        </p:nvSpPr>
        <p:spPr>
          <a:xfrm>
            <a:off x="2311984" y="6658254"/>
            <a:ext cx="7429500" cy="37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Click vào các số để ra đáp án</a:t>
            </a:r>
          </a:p>
        </p:txBody>
      </p:sp>
    </p:spTree>
    <p:extLst>
      <p:ext uri="{BB962C8B-B14F-4D97-AF65-F5344CB8AC3E}">
        <p14:creationId xmlns:p14="http://schemas.microsoft.com/office/powerpoint/2010/main" val="66811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3614C1-77F1-7BCC-C789-527006B40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0875" y="672863"/>
            <a:ext cx="10181862" cy="6231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4C2883-392C-A153-F5BC-C559A04F5B13}"/>
              </a:ext>
            </a:extLst>
          </p:cNvPr>
          <p:cNvSpPr txBox="1"/>
          <p:nvPr/>
        </p:nvSpPr>
        <p:spPr>
          <a:xfrm>
            <a:off x="1395767" y="164930"/>
            <a:ext cx="69210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/>
              <a:t>b) Sọt nào sẽ có ít bưởi nhất?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7E4822F-550A-2CCE-A6E0-9FD7A880D4C9}"/>
              </a:ext>
            </a:extLst>
          </p:cNvPr>
          <p:cNvCxnSpPr/>
          <p:nvPr/>
        </p:nvCxnSpPr>
        <p:spPr>
          <a:xfrm>
            <a:off x="3909848" y="4288221"/>
            <a:ext cx="2333297" cy="8198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">
            <a:extLst>
              <a:ext uri="{FF2B5EF4-FFF2-40B4-BE49-F238E27FC236}">
                <a16:creationId xmlns:a16="http://schemas.microsoft.com/office/drawing/2014/main" id="{965DCD7C-5B7C-0FBF-B74F-ACF4DEABE053}"/>
              </a:ext>
            </a:extLst>
          </p:cNvPr>
          <p:cNvSpPr/>
          <p:nvPr/>
        </p:nvSpPr>
        <p:spPr>
          <a:xfrm>
            <a:off x="3909848" y="3184486"/>
            <a:ext cx="599090" cy="323164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n w="7620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35BC17E6-FCDA-8412-B42B-76A990D2F339}"/>
              </a:ext>
            </a:extLst>
          </p:cNvPr>
          <p:cNvSpPr/>
          <p:nvPr/>
        </p:nvSpPr>
        <p:spPr>
          <a:xfrm>
            <a:off x="3051374" y="2081078"/>
            <a:ext cx="599090" cy="323164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n w="7620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9D28BA8-427F-CBCE-ABA4-24112B7B5D0D}"/>
              </a:ext>
            </a:extLst>
          </p:cNvPr>
          <p:cNvCxnSpPr>
            <a:cxnSpLocks/>
          </p:cNvCxnSpPr>
          <p:nvPr/>
        </p:nvCxnSpPr>
        <p:spPr>
          <a:xfrm>
            <a:off x="2747514" y="3184486"/>
            <a:ext cx="737558" cy="20776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">
            <a:extLst>
              <a:ext uri="{FF2B5EF4-FFF2-40B4-BE49-F238E27FC236}">
                <a16:creationId xmlns:a16="http://schemas.microsoft.com/office/drawing/2014/main" id="{77A39091-B78B-1290-7B8F-664AB6926509}"/>
              </a:ext>
            </a:extLst>
          </p:cNvPr>
          <p:cNvSpPr/>
          <p:nvPr/>
        </p:nvSpPr>
        <p:spPr>
          <a:xfrm>
            <a:off x="5585827" y="1557515"/>
            <a:ext cx="599090" cy="323164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n w="7620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DE3D709-2EFF-415D-E48C-5FF27CE9C883}"/>
              </a:ext>
            </a:extLst>
          </p:cNvPr>
          <p:cNvCxnSpPr>
            <a:cxnSpLocks/>
          </p:cNvCxnSpPr>
          <p:nvPr/>
        </p:nvCxnSpPr>
        <p:spPr>
          <a:xfrm flipH="1">
            <a:off x="4372716" y="2660923"/>
            <a:ext cx="909251" cy="24471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">
            <a:extLst>
              <a:ext uri="{FF2B5EF4-FFF2-40B4-BE49-F238E27FC236}">
                <a16:creationId xmlns:a16="http://schemas.microsoft.com/office/drawing/2014/main" id="{9085B02C-F750-A897-2606-8AF318DC3E8E}"/>
              </a:ext>
            </a:extLst>
          </p:cNvPr>
          <p:cNvSpPr/>
          <p:nvPr/>
        </p:nvSpPr>
        <p:spPr>
          <a:xfrm>
            <a:off x="7047590" y="2081078"/>
            <a:ext cx="599090" cy="323164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n w="7620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9237252-D480-A4E4-25BF-A87E8FEC0271}"/>
              </a:ext>
            </a:extLst>
          </p:cNvPr>
          <p:cNvCxnSpPr>
            <a:cxnSpLocks/>
          </p:cNvCxnSpPr>
          <p:nvPr/>
        </p:nvCxnSpPr>
        <p:spPr>
          <a:xfrm>
            <a:off x="6743730" y="3184486"/>
            <a:ext cx="0" cy="21159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">
            <a:extLst>
              <a:ext uri="{FF2B5EF4-FFF2-40B4-BE49-F238E27FC236}">
                <a16:creationId xmlns:a16="http://schemas.microsoft.com/office/drawing/2014/main" id="{B3CB5E25-416F-959F-934B-1F2AD88105AF}"/>
              </a:ext>
            </a:extLst>
          </p:cNvPr>
          <p:cNvSpPr/>
          <p:nvPr/>
        </p:nvSpPr>
        <p:spPr>
          <a:xfrm>
            <a:off x="7941535" y="3107741"/>
            <a:ext cx="599090" cy="323164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n w="7620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D1F3481-BEA6-9706-5DFA-CB5DCD34865E}"/>
              </a:ext>
            </a:extLst>
          </p:cNvPr>
          <p:cNvCxnSpPr>
            <a:cxnSpLocks/>
          </p:cNvCxnSpPr>
          <p:nvPr/>
        </p:nvCxnSpPr>
        <p:spPr>
          <a:xfrm flipH="1">
            <a:off x="4508938" y="4211149"/>
            <a:ext cx="3128737" cy="10509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">
            <a:extLst>
              <a:ext uri="{FF2B5EF4-FFF2-40B4-BE49-F238E27FC236}">
                <a16:creationId xmlns:a16="http://schemas.microsoft.com/office/drawing/2014/main" id="{26506541-F324-439B-0651-605305E98B36}"/>
              </a:ext>
            </a:extLst>
          </p:cNvPr>
          <p:cNvSpPr/>
          <p:nvPr/>
        </p:nvSpPr>
        <p:spPr>
          <a:xfrm>
            <a:off x="3455222" y="6353054"/>
            <a:ext cx="1508341" cy="36947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n w="7620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quả</a:t>
            </a:r>
          </a:p>
        </p:txBody>
      </p:sp>
      <p:sp>
        <p:nvSpPr>
          <p:cNvPr id="29" name="2">
            <a:extLst>
              <a:ext uri="{FF2B5EF4-FFF2-40B4-BE49-F238E27FC236}">
                <a16:creationId xmlns:a16="http://schemas.microsoft.com/office/drawing/2014/main" id="{3B2E6A17-AB94-7861-B43B-BABD606F3A91}"/>
              </a:ext>
            </a:extLst>
          </p:cNvPr>
          <p:cNvSpPr/>
          <p:nvPr/>
        </p:nvSpPr>
        <p:spPr>
          <a:xfrm>
            <a:off x="6026734" y="6327148"/>
            <a:ext cx="1508341" cy="36947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n w="7620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quả</a:t>
            </a:r>
          </a:p>
        </p:txBody>
      </p:sp>
      <p:sp>
        <p:nvSpPr>
          <p:cNvPr id="30" name="2">
            <a:extLst>
              <a:ext uri="{FF2B5EF4-FFF2-40B4-BE49-F238E27FC236}">
                <a16:creationId xmlns:a16="http://schemas.microsoft.com/office/drawing/2014/main" id="{3A0E0183-A7E3-88B2-B2D4-02BEE3340025}"/>
              </a:ext>
            </a:extLst>
          </p:cNvPr>
          <p:cNvSpPr/>
          <p:nvPr/>
        </p:nvSpPr>
        <p:spPr>
          <a:xfrm>
            <a:off x="8058407" y="6353054"/>
            <a:ext cx="1508341" cy="36947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n w="7620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quả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388D1E0-C901-CE62-97D8-54F6E5AD1CBB}"/>
              </a:ext>
            </a:extLst>
          </p:cNvPr>
          <p:cNvCxnSpPr>
            <a:cxnSpLocks/>
          </p:cNvCxnSpPr>
          <p:nvPr/>
        </p:nvCxnSpPr>
        <p:spPr>
          <a:xfrm>
            <a:off x="1530550" y="815229"/>
            <a:ext cx="57429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5351752-7C7F-C3AF-696F-90DF41A80635}"/>
              </a:ext>
            </a:extLst>
          </p:cNvPr>
          <p:cNvSpPr txBox="1"/>
          <p:nvPr/>
        </p:nvSpPr>
        <p:spPr>
          <a:xfrm>
            <a:off x="2125296" y="553619"/>
            <a:ext cx="69210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/>
              <a:t>Sọt ghi số 4 có ít quả bưởi nhất.</a:t>
            </a:r>
          </a:p>
        </p:txBody>
      </p:sp>
    </p:spTree>
    <p:extLst>
      <p:ext uri="{BB962C8B-B14F-4D97-AF65-F5344CB8AC3E}">
        <p14:creationId xmlns:p14="http://schemas.microsoft.com/office/powerpoint/2010/main" val="419358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19AA989-DE8B-1350-FB13-958D7548F9A6}"/>
              </a:ext>
            </a:extLst>
          </p:cNvPr>
          <p:cNvGrpSpPr/>
          <p:nvPr/>
        </p:nvGrpSpPr>
        <p:grpSpPr>
          <a:xfrm>
            <a:off x="333375" y="595475"/>
            <a:ext cx="10157619" cy="4275461"/>
            <a:chOff x="333375" y="595475"/>
            <a:chExt cx="10157619" cy="427546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6CC7BD2-84F2-EAC4-E6B1-B91550099F80}"/>
                </a:ext>
              </a:extLst>
            </p:cNvPr>
            <p:cNvGrpSpPr/>
            <p:nvPr/>
          </p:nvGrpSpPr>
          <p:grpSpPr>
            <a:xfrm>
              <a:off x="333375" y="595475"/>
              <a:ext cx="10157619" cy="4275461"/>
              <a:chOff x="842010" y="518160"/>
              <a:chExt cx="10157619" cy="4275461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A8B4A2D1-2AC5-C0B7-AF0C-CD71495B74E1}"/>
                  </a:ext>
                </a:extLst>
              </p:cNvPr>
              <p:cNvGrpSpPr/>
              <p:nvPr/>
            </p:nvGrpSpPr>
            <p:grpSpPr>
              <a:xfrm>
                <a:off x="842010" y="518160"/>
                <a:ext cx="914400" cy="914400"/>
                <a:chOff x="651510" y="2423160"/>
                <a:chExt cx="914400" cy="914400"/>
              </a:xfrm>
            </p:grpSpPr>
            <p:sp>
              <p:nvSpPr>
                <p:cNvPr id="3" name="Oval 2">
                  <a:extLst>
                    <a:ext uri="{FF2B5EF4-FFF2-40B4-BE49-F238E27FC236}">
                      <a16:creationId xmlns:a16="http://schemas.microsoft.com/office/drawing/2014/main" id="{E4763389-2EE2-2F52-82B0-321B9EAF6BB1}"/>
                    </a:ext>
                  </a:extLst>
                </p:cNvPr>
                <p:cNvSpPr/>
                <p:nvPr/>
              </p:nvSpPr>
              <p:spPr>
                <a:xfrm>
                  <a:off x="742950" y="2514600"/>
                  <a:ext cx="731520" cy="731520"/>
                </a:xfrm>
                <a:prstGeom prst="ellipse">
                  <a:avLst/>
                </a:prstGeom>
                <a:solidFill>
                  <a:srgbClr val="AC84C5"/>
                </a:solidFill>
                <a:ln>
                  <a:solidFill>
                    <a:srgbClr val="9470A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" name="Oval 1">
                  <a:extLst>
                    <a:ext uri="{FF2B5EF4-FFF2-40B4-BE49-F238E27FC236}">
                      <a16:creationId xmlns:a16="http://schemas.microsoft.com/office/drawing/2014/main" id="{2FBA87B1-52A8-33BD-3337-B9277C3C2AAD}"/>
                    </a:ext>
                  </a:extLst>
                </p:cNvPr>
                <p:cNvSpPr/>
                <p:nvPr/>
              </p:nvSpPr>
              <p:spPr>
                <a:xfrm>
                  <a:off x="651510" y="2423160"/>
                  <a:ext cx="914400" cy="914400"/>
                </a:xfrm>
                <a:prstGeom prst="ellipse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>
                      <a:ln w="57150">
                        <a:solidFill>
                          <a:schemeClr val="bg1"/>
                        </a:solidFill>
                      </a:ln>
                      <a:solidFill>
                        <a:schemeClr val="bg1"/>
                      </a:solidFill>
                      <a:latin typeface="+mj-lt"/>
                    </a:rPr>
                    <a:t>3</a:t>
                  </a:r>
                </a:p>
              </p:txBody>
            </p:sp>
          </p:grp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688B1F1-0B9E-96FB-A3A7-F7E1E79AEEAE}"/>
                  </a:ext>
                </a:extLst>
              </p:cNvPr>
              <p:cNvSpPr txBox="1"/>
              <p:nvPr/>
            </p:nvSpPr>
            <p:spPr>
              <a:xfrm>
                <a:off x="1756410" y="694789"/>
                <a:ext cx="882015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/>
                  <a:t>&gt;, &lt;, = ?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545C11B-BCC1-E75A-B7C1-EC4E95C4F8F7}"/>
                  </a:ext>
                </a:extLst>
              </p:cNvPr>
              <p:cNvSpPr txBox="1"/>
              <p:nvPr/>
            </p:nvSpPr>
            <p:spPr>
              <a:xfrm>
                <a:off x="2179479" y="2045368"/>
                <a:ext cx="8820150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indent="-742950">
                  <a:lnSpc>
                    <a:spcPct val="150000"/>
                  </a:lnSpc>
                  <a:buAutoNum type="alphaLcParenR"/>
                </a:pPr>
                <a:r>
                  <a:rPr lang="en-US" sz="4000"/>
                  <a:t>40  :  5 		7</a:t>
                </a:r>
              </a:p>
              <a:p>
                <a:pPr marL="742950" indent="-742950">
                  <a:lnSpc>
                    <a:spcPct val="150000"/>
                  </a:lnSpc>
                  <a:buAutoNum type="alphaLcParenR"/>
                </a:pPr>
                <a:r>
                  <a:rPr lang="en-US" sz="4000"/>
                  <a:t>45  :  5 		10</a:t>
                </a:r>
              </a:p>
              <a:p>
                <a:pPr marL="742950" indent="-742950">
                  <a:lnSpc>
                    <a:spcPct val="150000"/>
                  </a:lnSpc>
                  <a:buAutoNum type="alphaLcParenR"/>
                </a:pPr>
                <a:r>
                  <a:rPr lang="en-US" sz="4000"/>
                  <a:t>5  x  2 		50  :  5</a:t>
                </a:r>
              </a:p>
            </p:txBody>
          </p:sp>
        </p:grp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26641EC-7C9C-AF1F-F0D8-2162FDBAC875}"/>
                </a:ext>
              </a:extLst>
            </p:cNvPr>
            <p:cNvSpPr/>
            <p:nvPr/>
          </p:nvSpPr>
          <p:spPr>
            <a:xfrm>
              <a:off x="4469418" y="2317013"/>
              <a:ext cx="685905" cy="6474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CE82131-CEC6-E6A0-9C75-355A75A62AF7}"/>
                </a:ext>
              </a:extLst>
            </p:cNvPr>
            <p:cNvSpPr/>
            <p:nvPr/>
          </p:nvSpPr>
          <p:spPr>
            <a:xfrm>
              <a:off x="4453651" y="3254507"/>
              <a:ext cx="685905" cy="6474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AD3C11B-7F81-020C-E6BC-1F3F09A5FFC5}"/>
                </a:ext>
              </a:extLst>
            </p:cNvPr>
            <p:cNvSpPr/>
            <p:nvPr/>
          </p:nvSpPr>
          <p:spPr>
            <a:xfrm>
              <a:off x="4327526" y="4223532"/>
              <a:ext cx="685905" cy="6474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2277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333375" y="595475"/>
            <a:ext cx="9736702" cy="1736500"/>
            <a:chOff x="842010" y="518160"/>
            <a:chExt cx="9736702" cy="17365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&gt;, &lt;, = 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AAA9ECF-2F1F-0071-854C-9555938072A8}"/>
                </a:ext>
              </a:extLst>
            </p:cNvPr>
            <p:cNvSpPr txBox="1"/>
            <p:nvPr/>
          </p:nvSpPr>
          <p:spPr>
            <a:xfrm>
              <a:off x="1758562" y="160832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a)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F18E48F-5B39-534C-3C17-A2989CBF8227}"/>
              </a:ext>
            </a:extLst>
          </p:cNvPr>
          <p:cNvSpPr txBox="1"/>
          <p:nvPr/>
        </p:nvSpPr>
        <p:spPr>
          <a:xfrm>
            <a:off x="2927305" y="2458193"/>
            <a:ext cx="10521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/>
              <a:t>40  :  5	</a:t>
            </a:r>
            <a:r>
              <a:rPr lang="en-US" sz="8000">
                <a:solidFill>
                  <a:srgbClr val="FF0000"/>
                </a:solidFill>
              </a:rPr>
              <a:t>&gt;</a:t>
            </a:r>
            <a:r>
              <a:rPr lang="en-US" sz="8000"/>
              <a:t>  7	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2000825-C19F-5C34-38AF-EA07DD787971}"/>
              </a:ext>
            </a:extLst>
          </p:cNvPr>
          <p:cNvSpPr/>
          <p:nvPr/>
        </p:nvSpPr>
        <p:spPr>
          <a:xfrm>
            <a:off x="6455874" y="2597489"/>
            <a:ext cx="1106983" cy="104484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84E070E7-83ED-6F21-1124-B36ACC264353}"/>
              </a:ext>
            </a:extLst>
          </p:cNvPr>
          <p:cNvSpPr/>
          <p:nvPr/>
        </p:nvSpPr>
        <p:spPr>
          <a:xfrm rot="5400000">
            <a:off x="4468966" y="2444813"/>
            <a:ext cx="219764" cy="2601244"/>
          </a:xfrm>
          <a:prstGeom prst="rightBrace">
            <a:avLst>
              <a:gd name="adj1" fmla="val 85376"/>
              <a:gd name="adj2" fmla="val 50000"/>
            </a:avLst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14DB6-B0CC-3D48-0170-855A897BB48A}"/>
              </a:ext>
            </a:extLst>
          </p:cNvPr>
          <p:cNvSpPr txBox="1"/>
          <p:nvPr/>
        </p:nvSpPr>
        <p:spPr>
          <a:xfrm>
            <a:off x="4275405" y="3855317"/>
            <a:ext cx="1021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chemeClr val="bg1">
                    <a:lumMod val="50000"/>
                  </a:schemeClr>
                </a:solidFill>
              </a:rPr>
              <a:t>8</a:t>
            </a:r>
          </a:p>
        </p:txBody>
      </p:sp>
      <p:pic>
        <p:nvPicPr>
          <p:cNvPr id="11" name="Picture 2" descr="Cartoon, character, childish, cute, eraser, pen, pencil icon - Download on  Iconfinder">
            <a:extLst>
              <a:ext uri="{FF2B5EF4-FFF2-40B4-BE49-F238E27FC236}">
                <a16:creationId xmlns:a16="http://schemas.microsoft.com/office/drawing/2014/main" id="{ACB35B61-3815-9E8B-CCB6-7F2222095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69" b="99219" l="5469" r="95508">
                        <a14:foregroundMark x1="14453" y1="87891" x2="10156" y2="89453"/>
                        <a14:foregroundMark x1="15234" y1="85547" x2="10938" y2="89844"/>
                        <a14:foregroundMark x1="8984" y1="91797" x2="10938" y2="90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710" y="4317881"/>
            <a:ext cx="1936071" cy="193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02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333375" y="595475"/>
            <a:ext cx="9734550" cy="1757444"/>
            <a:chOff x="842010" y="518160"/>
            <a:chExt cx="9734550" cy="175744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&gt;, &lt;, = 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1BA41E-4FFF-F1B6-16BD-8015F1C3EBC3}"/>
                </a:ext>
              </a:extLst>
            </p:cNvPr>
            <p:cNvSpPr txBox="1"/>
            <p:nvPr/>
          </p:nvSpPr>
          <p:spPr>
            <a:xfrm>
              <a:off x="1756410" y="1629273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b)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F18E48F-5B39-534C-3C17-A2989CBF8227}"/>
              </a:ext>
            </a:extLst>
          </p:cNvPr>
          <p:cNvSpPr txBox="1"/>
          <p:nvPr/>
        </p:nvSpPr>
        <p:spPr>
          <a:xfrm>
            <a:off x="2927305" y="2458193"/>
            <a:ext cx="10521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/>
              <a:t>45  :  5	</a:t>
            </a:r>
            <a:r>
              <a:rPr lang="en-US" sz="8000">
                <a:solidFill>
                  <a:srgbClr val="FF0000"/>
                </a:solidFill>
              </a:rPr>
              <a:t>&lt;</a:t>
            </a:r>
            <a:r>
              <a:rPr lang="en-US" sz="8000"/>
              <a:t>  10	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2000825-C19F-5C34-38AF-EA07DD787971}"/>
              </a:ext>
            </a:extLst>
          </p:cNvPr>
          <p:cNvSpPr/>
          <p:nvPr/>
        </p:nvSpPr>
        <p:spPr>
          <a:xfrm>
            <a:off x="6502096" y="2631367"/>
            <a:ext cx="1106983" cy="104484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84E070E7-83ED-6F21-1124-B36ACC264353}"/>
              </a:ext>
            </a:extLst>
          </p:cNvPr>
          <p:cNvSpPr/>
          <p:nvPr/>
        </p:nvSpPr>
        <p:spPr>
          <a:xfrm rot="5400000">
            <a:off x="4468966" y="2444813"/>
            <a:ext cx="219764" cy="2601244"/>
          </a:xfrm>
          <a:prstGeom prst="rightBrace">
            <a:avLst>
              <a:gd name="adj1" fmla="val 85376"/>
              <a:gd name="adj2" fmla="val 50000"/>
            </a:avLst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14DB6-B0CC-3D48-0170-855A897BB48A}"/>
              </a:ext>
            </a:extLst>
          </p:cNvPr>
          <p:cNvSpPr txBox="1"/>
          <p:nvPr/>
        </p:nvSpPr>
        <p:spPr>
          <a:xfrm>
            <a:off x="4275405" y="3855317"/>
            <a:ext cx="1021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chemeClr val="bg1">
                    <a:lumMod val="50000"/>
                  </a:schemeClr>
                </a:solidFill>
              </a:rPr>
              <a:t>9</a:t>
            </a:r>
          </a:p>
        </p:txBody>
      </p:sp>
      <p:pic>
        <p:nvPicPr>
          <p:cNvPr id="11" name="Picture 2" descr="Cartoon, character, childish, cute, eraser, pen, pencil icon - Download on  Iconfinder">
            <a:extLst>
              <a:ext uri="{FF2B5EF4-FFF2-40B4-BE49-F238E27FC236}">
                <a16:creationId xmlns:a16="http://schemas.microsoft.com/office/drawing/2014/main" id="{ACB35B61-3815-9E8B-CCB6-7F2222095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69" b="99219" l="5469" r="95508">
                        <a14:foregroundMark x1="14453" y1="87891" x2="10156" y2="89453"/>
                        <a14:foregroundMark x1="15234" y1="85547" x2="10938" y2="89844"/>
                        <a14:foregroundMark x1="8984" y1="91797" x2="10938" y2="90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710" y="4317881"/>
            <a:ext cx="1936071" cy="193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09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333375" y="595475"/>
            <a:ext cx="9734550" cy="1716639"/>
            <a:chOff x="842010" y="518160"/>
            <a:chExt cx="9734550" cy="171663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&gt;, &lt;, = 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8E0E67E-1286-CA73-BAB3-441F3CF6E829}"/>
                </a:ext>
              </a:extLst>
            </p:cNvPr>
            <p:cNvSpPr txBox="1"/>
            <p:nvPr/>
          </p:nvSpPr>
          <p:spPr>
            <a:xfrm>
              <a:off x="1756410" y="1588468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c)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F18E48F-5B39-534C-3C17-A2989CBF8227}"/>
              </a:ext>
            </a:extLst>
          </p:cNvPr>
          <p:cNvSpPr txBox="1"/>
          <p:nvPr/>
        </p:nvSpPr>
        <p:spPr>
          <a:xfrm>
            <a:off x="1981374" y="2435224"/>
            <a:ext cx="10521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/>
              <a:t>5  x  2	</a:t>
            </a:r>
            <a:r>
              <a:rPr lang="en-US" sz="8000">
                <a:solidFill>
                  <a:srgbClr val="FF0000"/>
                </a:solidFill>
              </a:rPr>
              <a:t>=</a:t>
            </a:r>
            <a:r>
              <a:rPr lang="en-US" sz="8000"/>
              <a:t>  50  :  5	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2000825-C19F-5C34-38AF-EA07DD787971}"/>
              </a:ext>
            </a:extLst>
          </p:cNvPr>
          <p:cNvSpPr/>
          <p:nvPr/>
        </p:nvSpPr>
        <p:spPr>
          <a:xfrm>
            <a:off x="5469082" y="2615266"/>
            <a:ext cx="1106983" cy="104484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84E070E7-83ED-6F21-1124-B36ACC264353}"/>
              </a:ext>
            </a:extLst>
          </p:cNvPr>
          <p:cNvSpPr/>
          <p:nvPr/>
        </p:nvSpPr>
        <p:spPr>
          <a:xfrm rot="5400000">
            <a:off x="3376634" y="2702044"/>
            <a:ext cx="219764" cy="2255471"/>
          </a:xfrm>
          <a:prstGeom prst="rightBrace">
            <a:avLst>
              <a:gd name="adj1" fmla="val 85376"/>
              <a:gd name="adj2" fmla="val 50000"/>
            </a:avLst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14DB6-B0CC-3D48-0170-855A897BB48A}"/>
              </a:ext>
            </a:extLst>
          </p:cNvPr>
          <p:cNvSpPr txBox="1"/>
          <p:nvPr/>
        </p:nvSpPr>
        <p:spPr>
          <a:xfrm>
            <a:off x="2930289" y="3948281"/>
            <a:ext cx="1620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chemeClr val="bg1">
                    <a:lumMod val="50000"/>
                  </a:schemeClr>
                </a:solidFill>
              </a:rPr>
              <a:t>10</a:t>
            </a:r>
          </a:p>
        </p:txBody>
      </p:sp>
      <p:pic>
        <p:nvPicPr>
          <p:cNvPr id="11" name="Picture 2" descr="Cartoon, character, childish, cute, eraser, pen, pencil icon - Download on  Iconfinder">
            <a:extLst>
              <a:ext uri="{FF2B5EF4-FFF2-40B4-BE49-F238E27FC236}">
                <a16:creationId xmlns:a16="http://schemas.microsoft.com/office/drawing/2014/main" id="{ACB35B61-3815-9E8B-CCB6-7F2222095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69" b="99219" l="5469" r="95508">
                        <a14:foregroundMark x1="14453" y1="87891" x2="10156" y2="89453"/>
                        <a14:foregroundMark x1="15234" y1="85547" x2="10938" y2="89844"/>
                        <a14:foregroundMark x1="8984" y1="91797" x2="10938" y2="90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710" y="4317881"/>
            <a:ext cx="1936071" cy="193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ight Brace 11">
            <a:extLst>
              <a:ext uri="{FF2B5EF4-FFF2-40B4-BE49-F238E27FC236}">
                <a16:creationId xmlns:a16="http://schemas.microsoft.com/office/drawing/2014/main" id="{34620E8D-0EB2-3870-1BBB-159D8320CF8B}"/>
              </a:ext>
            </a:extLst>
          </p:cNvPr>
          <p:cNvSpPr/>
          <p:nvPr/>
        </p:nvSpPr>
        <p:spPr>
          <a:xfrm rot="5400000">
            <a:off x="8448749" y="2716180"/>
            <a:ext cx="219764" cy="2255471"/>
          </a:xfrm>
          <a:prstGeom prst="rightBrace">
            <a:avLst>
              <a:gd name="adj1" fmla="val 85376"/>
              <a:gd name="adj2" fmla="val 50000"/>
            </a:avLst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F14DEA-E59E-DE9B-7927-36D0C30F7DD8}"/>
              </a:ext>
            </a:extLst>
          </p:cNvPr>
          <p:cNvSpPr txBox="1"/>
          <p:nvPr/>
        </p:nvSpPr>
        <p:spPr>
          <a:xfrm>
            <a:off x="8002404" y="3962417"/>
            <a:ext cx="1620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chemeClr val="bg1">
                    <a:lumMod val="50000"/>
                  </a:schemeClr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4856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2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267306"/>
              </p:ext>
            </p:extLst>
          </p:nvPr>
        </p:nvGraphicFramePr>
        <p:xfrm>
          <a:off x="0" y="0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809338" y="405932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086352" y="1390795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B3C3A-8B1C-DE0F-35AD-3132546B73B3}"/>
              </a:ext>
            </a:extLst>
          </p:cNvPr>
          <p:cNvSpPr txBox="1"/>
          <p:nvPr/>
        </p:nvSpPr>
        <p:spPr>
          <a:xfrm>
            <a:off x="1070586" y="3256327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3.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C5F393-6329-F989-8BC0-70E7C3176027}"/>
              </a:ext>
            </a:extLst>
          </p:cNvPr>
          <p:cNvSpPr txBox="1"/>
          <p:nvPr/>
        </p:nvSpPr>
        <p:spPr>
          <a:xfrm>
            <a:off x="2930364" y="1345967"/>
            <a:ext cx="971400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Ôn Ǉập bảng </a:t>
            </a:r>
            <a:r>
              <a:rPr lang="el-GR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ân 2;  5, </a:t>
            </a:r>
            <a:endParaRPr lang="en-VN" sz="47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CDB34F-8C49-FD59-0D95-C04D7834F9FB}"/>
              </a:ext>
            </a:extLst>
          </p:cNvPr>
          <p:cNvSpPr txBox="1"/>
          <p:nvPr/>
        </p:nvSpPr>
        <p:spPr>
          <a:xfrm>
            <a:off x="3886102" y="2284287"/>
            <a:ext cx="9714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ia 2;  5 (</a:t>
            </a:r>
            <a:r>
              <a:rPr lang="en-US" sz="48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Ǉ</a:t>
            </a:r>
            <a:r>
              <a:rPr lang="el-GR" sz="48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8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Ğt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2)</a:t>
            </a:r>
            <a:endParaRPr lang="en-VN" sz="47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327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678F9C32-C880-FB34-D6DF-D9402253A60F}"/>
              </a:ext>
            </a:extLst>
          </p:cNvPr>
          <p:cNvSpPr/>
          <p:nvPr/>
        </p:nvSpPr>
        <p:spPr>
          <a:xfrm>
            <a:off x="9415167" y="391749"/>
            <a:ext cx="1876096" cy="67621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119520" y="153564"/>
            <a:ext cx="11909622" cy="2084844"/>
            <a:chOff x="842010" y="518160"/>
            <a:chExt cx="11909622" cy="208484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4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661814" y="756345"/>
              <a:ext cx="11089818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/>
                <a:t>Cửa hàng có 50 kg gạo nếp. Người ta chia đều số gạo nếp đó vào 5 túi. Hỏi mỗi túi có bao nhiêu ki-lô-gam gạo nếp?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6A904D-D0CB-9208-9E72-4CFBFB6A77EE}"/>
              </a:ext>
            </a:extLst>
          </p:cNvPr>
          <p:cNvCxnSpPr>
            <a:cxnSpLocks/>
          </p:cNvCxnSpPr>
          <p:nvPr/>
        </p:nvCxnSpPr>
        <p:spPr>
          <a:xfrm>
            <a:off x="1103552" y="1020033"/>
            <a:ext cx="107015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2CB5CCF-D9CA-FB57-96AE-30A9125BBC67}"/>
              </a:ext>
            </a:extLst>
          </p:cNvPr>
          <p:cNvCxnSpPr>
            <a:cxnSpLocks/>
          </p:cNvCxnSpPr>
          <p:nvPr/>
        </p:nvCxnSpPr>
        <p:spPr>
          <a:xfrm>
            <a:off x="5921230" y="1596762"/>
            <a:ext cx="60763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3A9ADD9-66A1-604B-4D24-2BB0350FA304}"/>
              </a:ext>
            </a:extLst>
          </p:cNvPr>
          <p:cNvSpPr txBox="1"/>
          <p:nvPr/>
        </p:nvSpPr>
        <p:spPr>
          <a:xfrm>
            <a:off x="939324" y="2974533"/>
            <a:ext cx="53227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/>
              <a:t>Tóm tắt: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C25B77-2A33-F7C3-58B0-781C27971FFD}"/>
              </a:ext>
            </a:extLst>
          </p:cNvPr>
          <p:cNvSpPr txBox="1"/>
          <p:nvPr/>
        </p:nvSpPr>
        <p:spPr>
          <a:xfrm>
            <a:off x="939324" y="3768522"/>
            <a:ext cx="5322737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n-US" sz="3800"/>
              <a:t>5 túi		: 50 kg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n-US" sz="3800"/>
              <a:t>1 túi		: … kg?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D4A9C9-976A-F904-086A-6FFE1AE7F057}"/>
              </a:ext>
            </a:extLst>
          </p:cNvPr>
          <p:cNvCxnSpPr>
            <a:cxnSpLocks/>
          </p:cNvCxnSpPr>
          <p:nvPr/>
        </p:nvCxnSpPr>
        <p:spPr>
          <a:xfrm>
            <a:off x="1024094" y="2238408"/>
            <a:ext cx="357943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7017A8-9530-B83F-26D8-127932A9A847}"/>
              </a:ext>
            </a:extLst>
          </p:cNvPr>
          <p:cNvCxnSpPr>
            <a:cxnSpLocks/>
          </p:cNvCxnSpPr>
          <p:nvPr/>
        </p:nvCxnSpPr>
        <p:spPr>
          <a:xfrm>
            <a:off x="1103552" y="1596762"/>
            <a:ext cx="44511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277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:a16="http://schemas.microsoft.com/office/drawing/2014/main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4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B9743-4FA5-3B9D-D183-F744B0B49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6A293-1A4F-C3F0-CB89-D6F29BF8CB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57095A79-C856-DE73-04FD-03C18DAB4A94}"/>
              </a:ext>
            </a:extLst>
          </p:cNvPr>
          <p:cNvGraphicFramePr>
            <a:graphicFrameLocks noGrp="1"/>
          </p:cNvGraphicFramePr>
          <p:nvPr/>
        </p:nvGraphicFramePr>
        <p:xfrm>
          <a:off x="0" y="24846"/>
          <a:ext cx="12362688" cy="6833154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8329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6449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1381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17609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9725A6-EAC7-2217-768A-4C61C47BA141}"/>
              </a:ext>
            </a:extLst>
          </p:cNvPr>
          <p:cNvSpPr txBox="1"/>
          <p:nvPr/>
        </p:nvSpPr>
        <p:spPr>
          <a:xfrm>
            <a:off x="1056072" y="424820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4.</a:t>
            </a:r>
            <a:endParaRPr lang="en-VN" sz="47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9D3D54-69A5-52A2-A392-B0101A1A37F1}"/>
              </a:ext>
            </a:extLst>
          </p:cNvPr>
          <p:cNvSpPr txBox="1"/>
          <p:nvPr/>
        </p:nvSpPr>
        <p:spPr>
          <a:xfrm>
            <a:off x="4671612" y="424819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Bài giải </a:t>
            </a:r>
            <a:endParaRPr lang="en-VN" sz="47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94395-4E9F-B47F-366D-28F01D5C6106}"/>
              </a:ext>
            </a:extLst>
          </p:cNvPr>
          <p:cNvSpPr txBox="1"/>
          <p:nvPr/>
        </p:nvSpPr>
        <p:spPr>
          <a:xfrm>
            <a:off x="1809878" y="1357824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vi-VN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Mĕ Ǉúi có số ki-lô-gam gạo </a:t>
            </a:r>
            <a:r>
              <a:rPr lang="el-GR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Ζ</a:t>
            </a:r>
            <a:r>
              <a:rPr lang="vi-VN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Ğp là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EF3215-E6B7-EA88-3057-72B37DEC27A1}"/>
              </a:ext>
            </a:extLst>
          </p:cNvPr>
          <p:cNvSpPr txBox="1"/>
          <p:nvPr/>
        </p:nvSpPr>
        <p:spPr>
          <a:xfrm>
            <a:off x="3668613" y="2289909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50 : 5 = 10 (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kg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8EC542-58CD-5203-6D06-16D618FE0038}"/>
              </a:ext>
            </a:extLst>
          </p:cNvPr>
          <p:cNvSpPr txBox="1"/>
          <p:nvPr/>
        </p:nvSpPr>
        <p:spPr>
          <a:xfrm>
            <a:off x="4671612" y="3254652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Đáp số: 10 kg </a:t>
            </a:r>
            <a:r>
              <a:rPr lang="vi-VN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gạo </a:t>
            </a:r>
            <a:r>
              <a:rPr lang="el-GR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Ζ</a:t>
            </a:r>
            <a:r>
              <a:rPr lang="vi-VN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Ğp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0629480-B196-0ECB-024F-F2D345C3E5B7}"/>
              </a:ext>
            </a:extLst>
          </p:cNvPr>
          <p:cNvSpPr/>
          <p:nvPr/>
        </p:nvSpPr>
        <p:spPr>
          <a:xfrm>
            <a:off x="0" y="4219395"/>
            <a:ext cx="6705600" cy="261519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F0EF0B-7609-0189-77E8-C1B6B5BF6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885" y="4353396"/>
            <a:ext cx="5523455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4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7BA094-FBD0-875C-F1CB-5F361A36D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3997" y="884903"/>
            <a:ext cx="13429831" cy="25440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103412" y="3429000"/>
            <a:ext cx="6111664" cy="32446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921" y="0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95" y="801873"/>
            <a:ext cx="11218848" cy="21252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1F3F8F-40C5-4315-5A8F-04C5B7EB8631}"/>
              </a:ext>
            </a:extLst>
          </p:cNvPr>
          <p:cNvSpPr txBox="1"/>
          <p:nvPr/>
        </p:nvSpPr>
        <p:spPr>
          <a:xfrm>
            <a:off x="809605" y="3429000"/>
            <a:ext cx="105426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THI TÀI AI GHI NHỚ </a:t>
            </a:r>
          </a:p>
          <a:p>
            <a:pPr algn="ctr"/>
            <a:r>
              <a:rPr lang="en-US" sz="5400">
                <a:solidFill>
                  <a:srgbClr val="FF0000"/>
                </a:solidFill>
              </a:rPr>
              <a:t>BẢNG NHÂN 2, BẢNG CHIA 2</a:t>
            </a:r>
          </a:p>
        </p:txBody>
      </p:sp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FF960FE-F031-34B5-64FD-72F09B685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5398" y="2423304"/>
            <a:ext cx="7080440" cy="2330000"/>
          </a:xfrm>
        </p:spPr>
        <p:txBody>
          <a:bodyPr/>
          <a:lstStyle/>
          <a:p>
            <a:pPr algn="just"/>
            <a:r>
              <a:rPr lang="en-US" sz="4000"/>
              <a:t>2 x 1 = 2</a:t>
            </a:r>
          </a:p>
          <a:p>
            <a:pPr algn="just"/>
            <a:r>
              <a:rPr lang="en-US" sz="4000"/>
              <a:t>2 x 2 = 4</a:t>
            </a:r>
          </a:p>
          <a:p>
            <a:pPr algn="just"/>
            <a:r>
              <a:rPr lang="en-US" sz="4000"/>
              <a:t>2 x 3 = 6 </a:t>
            </a:r>
          </a:p>
          <a:p>
            <a:pPr algn="just"/>
            <a:r>
              <a:rPr lang="en-US" sz="4000"/>
              <a:t>2 x 4 = 8</a:t>
            </a:r>
          </a:p>
          <a:p>
            <a:pPr algn="just"/>
            <a:r>
              <a:rPr lang="en-US" sz="4000"/>
              <a:t>2 x 5 = 10</a:t>
            </a:r>
          </a:p>
          <a:p>
            <a:pPr algn="just"/>
            <a:r>
              <a:rPr lang="en-US" sz="4000"/>
              <a:t>2 x 6 = 12</a:t>
            </a:r>
          </a:p>
          <a:p>
            <a:pPr algn="just"/>
            <a:r>
              <a:rPr lang="en-US" sz="4000"/>
              <a:t>2 x 7 = 14</a:t>
            </a:r>
          </a:p>
          <a:p>
            <a:pPr algn="just"/>
            <a:r>
              <a:rPr lang="en-US" sz="4000"/>
              <a:t>2 x 8 = 16</a:t>
            </a:r>
          </a:p>
          <a:p>
            <a:pPr algn="just"/>
            <a:r>
              <a:rPr lang="en-US" sz="4000"/>
              <a:t>2 x 9 = 18</a:t>
            </a:r>
          </a:p>
          <a:p>
            <a:pPr algn="just"/>
            <a:r>
              <a:rPr lang="en-US" sz="4000"/>
              <a:t>2 x 10 = 20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93369EE-F77D-5B23-D02A-D78931038020}"/>
              </a:ext>
            </a:extLst>
          </p:cNvPr>
          <p:cNvSpPr txBox="1">
            <a:spLocks/>
          </p:cNvSpPr>
          <p:nvPr/>
        </p:nvSpPr>
        <p:spPr>
          <a:xfrm>
            <a:off x="6970873" y="2423304"/>
            <a:ext cx="7080440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just"/>
            <a:r>
              <a:rPr lang="en-US" sz="4000"/>
              <a:t>20 : 2 = 10</a:t>
            </a:r>
          </a:p>
          <a:p>
            <a:pPr algn="just"/>
            <a:r>
              <a:rPr lang="en-US" sz="4000"/>
              <a:t>18 : 2 = 9</a:t>
            </a:r>
          </a:p>
          <a:p>
            <a:pPr algn="just"/>
            <a:r>
              <a:rPr lang="en-US" sz="4000"/>
              <a:t>16 : 2 = 8</a:t>
            </a:r>
          </a:p>
          <a:p>
            <a:pPr algn="just"/>
            <a:r>
              <a:rPr lang="en-US" sz="4000"/>
              <a:t>14 : 2 = 7</a:t>
            </a:r>
          </a:p>
          <a:p>
            <a:pPr algn="just"/>
            <a:r>
              <a:rPr lang="en-US" sz="4000"/>
              <a:t>12 : 2 = 6</a:t>
            </a:r>
          </a:p>
          <a:p>
            <a:pPr algn="just"/>
            <a:r>
              <a:rPr lang="en-US" sz="4000"/>
              <a:t>10 : 2 = 5</a:t>
            </a:r>
          </a:p>
          <a:p>
            <a:pPr algn="just"/>
            <a:r>
              <a:rPr lang="en-US" sz="4000"/>
              <a:t>8 : 2 = 4</a:t>
            </a:r>
          </a:p>
          <a:p>
            <a:pPr algn="just"/>
            <a:r>
              <a:rPr lang="en-US" sz="4000"/>
              <a:t>6 : 2 = 3</a:t>
            </a:r>
          </a:p>
          <a:p>
            <a:pPr algn="just"/>
            <a:r>
              <a:rPr lang="en-US" sz="4000"/>
              <a:t>4 : 2 = 2</a:t>
            </a:r>
          </a:p>
          <a:p>
            <a:pPr algn="just"/>
            <a:r>
              <a:rPr lang="en-US" sz="4000"/>
              <a:t>2 : 2 =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BDFF28-4E5D-CAD1-127B-26EA62B84209}"/>
              </a:ext>
            </a:extLst>
          </p:cNvPr>
          <p:cNvSpPr/>
          <p:nvPr/>
        </p:nvSpPr>
        <p:spPr>
          <a:xfrm>
            <a:off x="3862552" y="536028"/>
            <a:ext cx="740979" cy="536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E344A3-7C15-1B1A-DF9C-602D70A30656}"/>
              </a:ext>
            </a:extLst>
          </p:cNvPr>
          <p:cNvSpPr/>
          <p:nvPr/>
        </p:nvSpPr>
        <p:spPr>
          <a:xfrm>
            <a:off x="3862552" y="1148590"/>
            <a:ext cx="740979" cy="536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0ABD9D-03D3-4710-F0C3-87985D198689}"/>
              </a:ext>
            </a:extLst>
          </p:cNvPr>
          <p:cNvSpPr/>
          <p:nvPr/>
        </p:nvSpPr>
        <p:spPr>
          <a:xfrm>
            <a:off x="3862552" y="1761152"/>
            <a:ext cx="740979" cy="536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EAA17C-1934-FA5B-9E0D-4DE038DAFCEE}"/>
              </a:ext>
            </a:extLst>
          </p:cNvPr>
          <p:cNvSpPr/>
          <p:nvPr/>
        </p:nvSpPr>
        <p:spPr>
          <a:xfrm>
            <a:off x="3862552" y="2373714"/>
            <a:ext cx="740979" cy="536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27C6E9-39B1-8C94-D430-99477BDC6203}"/>
              </a:ext>
            </a:extLst>
          </p:cNvPr>
          <p:cNvSpPr/>
          <p:nvPr/>
        </p:nvSpPr>
        <p:spPr>
          <a:xfrm>
            <a:off x="3941382" y="2986276"/>
            <a:ext cx="740979" cy="536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8BD092-9E87-1826-7346-63C3272ED81E}"/>
              </a:ext>
            </a:extLst>
          </p:cNvPr>
          <p:cNvSpPr/>
          <p:nvPr/>
        </p:nvSpPr>
        <p:spPr>
          <a:xfrm>
            <a:off x="4004446" y="3598838"/>
            <a:ext cx="740979" cy="536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6193CD-1484-0EFC-C1AC-77B31F69FC4F}"/>
              </a:ext>
            </a:extLst>
          </p:cNvPr>
          <p:cNvSpPr/>
          <p:nvPr/>
        </p:nvSpPr>
        <p:spPr>
          <a:xfrm>
            <a:off x="3988680" y="4211400"/>
            <a:ext cx="740979" cy="536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B29EEC-959B-1615-45E7-351D44112B80}"/>
              </a:ext>
            </a:extLst>
          </p:cNvPr>
          <p:cNvSpPr/>
          <p:nvPr/>
        </p:nvSpPr>
        <p:spPr>
          <a:xfrm>
            <a:off x="3957148" y="4823962"/>
            <a:ext cx="740979" cy="536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27963E-7C5C-DCAC-CAB3-1A330833A3FC}"/>
              </a:ext>
            </a:extLst>
          </p:cNvPr>
          <p:cNvSpPr/>
          <p:nvPr/>
        </p:nvSpPr>
        <p:spPr>
          <a:xfrm>
            <a:off x="3957148" y="5436524"/>
            <a:ext cx="740979" cy="536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37C38D-A096-06E6-23CD-FA228A4D6721}"/>
              </a:ext>
            </a:extLst>
          </p:cNvPr>
          <p:cNvSpPr/>
          <p:nvPr/>
        </p:nvSpPr>
        <p:spPr>
          <a:xfrm>
            <a:off x="4272463" y="6049086"/>
            <a:ext cx="740979" cy="536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174470-865F-3B35-D7B2-697B77BF516F}"/>
              </a:ext>
            </a:extLst>
          </p:cNvPr>
          <p:cNvSpPr/>
          <p:nvPr/>
        </p:nvSpPr>
        <p:spPr>
          <a:xfrm>
            <a:off x="9233338" y="536028"/>
            <a:ext cx="740979" cy="536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931ABC-4A4B-5F87-4F87-8A70F578C2F9}"/>
              </a:ext>
            </a:extLst>
          </p:cNvPr>
          <p:cNvSpPr/>
          <p:nvPr/>
        </p:nvSpPr>
        <p:spPr>
          <a:xfrm>
            <a:off x="9117724" y="1148590"/>
            <a:ext cx="740979" cy="536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35E2D2-4FC5-A545-003D-D83CD7588962}"/>
              </a:ext>
            </a:extLst>
          </p:cNvPr>
          <p:cNvSpPr/>
          <p:nvPr/>
        </p:nvSpPr>
        <p:spPr>
          <a:xfrm>
            <a:off x="9116413" y="1761152"/>
            <a:ext cx="740979" cy="536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AD82EA-CCEA-20D9-1A6A-CE347125C726}"/>
              </a:ext>
            </a:extLst>
          </p:cNvPr>
          <p:cNvSpPr/>
          <p:nvPr/>
        </p:nvSpPr>
        <p:spPr>
          <a:xfrm>
            <a:off x="9131431" y="2373714"/>
            <a:ext cx="740979" cy="536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E61020-C3A1-D906-A71F-E6F127B85E4B}"/>
              </a:ext>
            </a:extLst>
          </p:cNvPr>
          <p:cNvSpPr/>
          <p:nvPr/>
        </p:nvSpPr>
        <p:spPr>
          <a:xfrm>
            <a:off x="9146449" y="2986276"/>
            <a:ext cx="740979" cy="536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92B700-44DE-5B2A-6C39-F4539570DD00}"/>
              </a:ext>
            </a:extLst>
          </p:cNvPr>
          <p:cNvSpPr/>
          <p:nvPr/>
        </p:nvSpPr>
        <p:spPr>
          <a:xfrm>
            <a:off x="9161467" y="3598838"/>
            <a:ext cx="740979" cy="536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27FCECA-FD44-99D2-E8BC-8076CD55AAB0}"/>
              </a:ext>
            </a:extLst>
          </p:cNvPr>
          <p:cNvSpPr/>
          <p:nvPr/>
        </p:nvSpPr>
        <p:spPr>
          <a:xfrm>
            <a:off x="8898895" y="4211400"/>
            <a:ext cx="740979" cy="536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6AA4A0-C6F9-481B-65E4-ECD2EF134A2D}"/>
              </a:ext>
            </a:extLst>
          </p:cNvPr>
          <p:cNvSpPr/>
          <p:nvPr/>
        </p:nvSpPr>
        <p:spPr>
          <a:xfrm>
            <a:off x="8734297" y="4823962"/>
            <a:ext cx="740979" cy="536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19174E7-1E02-9898-29AD-431360620245}"/>
              </a:ext>
            </a:extLst>
          </p:cNvPr>
          <p:cNvSpPr/>
          <p:nvPr/>
        </p:nvSpPr>
        <p:spPr>
          <a:xfrm>
            <a:off x="8798299" y="5436524"/>
            <a:ext cx="740979" cy="536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A64728-384F-FD81-8098-A792B50D1DAE}"/>
              </a:ext>
            </a:extLst>
          </p:cNvPr>
          <p:cNvSpPr/>
          <p:nvPr/>
        </p:nvSpPr>
        <p:spPr>
          <a:xfrm>
            <a:off x="8862301" y="6049086"/>
            <a:ext cx="740979" cy="536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5AC963-E00C-F3B4-24DC-AC65B9EEBD78}"/>
              </a:ext>
            </a:extLst>
          </p:cNvPr>
          <p:cNvSpPr txBox="1"/>
          <p:nvPr/>
        </p:nvSpPr>
        <p:spPr>
          <a:xfrm>
            <a:off x="2544817" y="6655771"/>
            <a:ext cx="7429500" cy="37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Click vào các ô dấu hỏi để ra đáp án</a:t>
            </a:r>
          </a:p>
        </p:txBody>
      </p:sp>
    </p:spTree>
    <p:extLst>
      <p:ext uri="{BB962C8B-B14F-4D97-AF65-F5344CB8AC3E}">
        <p14:creationId xmlns:p14="http://schemas.microsoft.com/office/powerpoint/2010/main" val="262692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987" y="365093"/>
            <a:ext cx="7151863" cy="763600"/>
          </a:xfrm>
        </p:spPr>
        <p:txBody>
          <a:bodyPr/>
          <a:lstStyle/>
          <a:p>
            <a:r>
              <a:rPr lang="en-US"/>
              <a:t>Chúc mừng các em đã khởi động xuất sắc!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19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845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36" y="4743987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702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561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00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819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050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18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683" y="0"/>
            <a:ext cx="10366472" cy="2330000"/>
          </a:xfrm>
        </p:spPr>
        <p:txBody>
          <a:bodyPr/>
          <a:lstStyle/>
          <a:p>
            <a:r>
              <a:rPr lang="en-US" sz="4800" b="1">
                <a:solidFill>
                  <a:srgbClr val="FF0000"/>
                </a:solidFill>
                <a:latin typeface="+mj-lt"/>
              </a:rPr>
              <a:t>CHỦ ĐỀ 1:</a:t>
            </a:r>
          </a:p>
          <a:p>
            <a:r>
              <a:rPr lang="en-US" sz="4800" b="1">
                <a:solidFill>
                  <a:srgbClr val="FF0000"/>
                </a:solidFill>
                <a:latin typeface="+mj-lt"/>
              </a:rPr>
              <a:t>ÔN TẬP VÀ BỔ SUNG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60" y="2898058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400" b="1">
                <a:solidFill>
                  <a:srgbClr val="0070C0"/>
                </a:solidFill>
                <a:latin typeface="+mj-lt"/>
              </a:rPr>
              <a:t>BÀI 4:</a:t>
            </a:r>
          </a:p>
          <a:p>
            <a:r>
              <a:rPr lang="en-US" sz="5400" b="1">
                <a:solidFill>
                  <a:srgbClr val="0070C0"/>
                </a:solidFill>
                <a:latin typeface="+mj-lt"/>
              </a:rPr>
              <a:t>ÔN TẬP BẢNG NHÂN 2; 5, </a:t>
            </a:r>
          </a:p>
          <a:p>
            <a:r>
              <a:rPr lang="en-US" sz="5400" b="1">
                <a:solidFill>
                  <a:srgbClr val="0070C0"/>
                </a:solidFill>
                <a:latin typeface="+mj-lt"/>
              </a:rPr>
              <a:t>BẢNG CHIA 2; 5</a:t>
            </a:r>
          </a:p>
          <a:p>
            <a:r>
              <a:rPr lang="en-US" sz="4400" b="1">
                <a:solidFill>
                  <a:srgbClr val="002060"/>
                </a:solidFill>
                <a:latin typeface="+mj-lt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7B53D8-CA15-71E7-B6C0-F6E4CA72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593202" y="-7883"/>
            <a:ext cx="2162629" cy="2825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A9A134-F85F-31C5-26D0-2C100EBB073A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Luyện tập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C2DB38-F5DF-511E-4952-0E28F7A1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74" y="1108525"/>
            <a:ext cx="12004064" cy="227400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48F6EA-E0D2-F434-7195-801CF47F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595" y="5749475"/>
            <a:ext cx="2571510" cy="763600"/>
          </a:xfrm>
        </p:spPr>
        <p:txBody>
          <a:bodyPr/>
          <a:lstStyle/>
          <a:p>
            <a:r>
              <a:rPr lang="en-US" sz="4400">
                <a:solidFill>
                  <a:srgbClr val="00B050"/>
                </a:solidFill>
              </a:rPr>
              <a:t>Trang 15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C26AF7EF-15B9-5D2A-267B-63FC7F127C7D}"/>
              </a:ext>
            </a:extLst>
          </p:cNvPr>
          <p:cNvSpPr txBox="1">
            <a:spLocks/>
          </p:cNvSpPr>
          <p:nvPr/>
        </p:nvSpPr>
        <p:spPr>
          <a:xfrm>
            <a:off x="378797" y="3367883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6600" b="1">
                <a:solidFill>
                  <a:srgbClr val="0070C0"/>
                </a:solidFill>
                <a:latin typeface="+mj-lt"/>
              </a:rPr>
              <a:t>Ôn tập bảng nhân 5, </a:t>
            </a:r>
          </a:p>
          <a:p>
            <a:r>
              <a:rPr lang="en-US" sz="6600" b="1">
                <a:solidFill>
                  <a:srgbClr val="0070C0"/>
                </a:solidFill>
                <a:latin typeface="+mj-lt"/>
              </a:rPr>
              <a:t>bảng chia 5</a:t>
            </a:r>
            <a:endParaRPr lang="en-US" sz="5400" b="1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60817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333375" y="595475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Số?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AD68954-B64A-6ACD-CEBE-34E193F7A298}"/>
              </a:ext>
            </a:extLst>
          </p:cNvPr>
          <p:cNvSpPr txBox="1"/>
          <p:nvPr/>
        </p:nvSpPr>
        <p:spPr>
          <a:xfrm>
            <a:off x="1247774" y="1595064"/>
            <a:ext cx="10056101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a)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6D4744E-62F8-EB1E-6FA8-53928FDFDE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84482"/>
              </p:ext>
            </p:extLst>
          </p:nvPr>
        </p:nvGraphicFramePr>
        <p:xfrm>
          <a:off x="856456" y="2592367"/>
          <a:ext cx="10448925" cy="1547832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1638335">
                  <a:extLst>
                    <a:ext uri="{9D8B030D-6E8A-4147-A177-3AD203B41FA5}">
                      <a16:colId xmlns:a16="http://schemas.microsoft.com/office/drawing/2014/main" val="1656835364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2528650793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2966669627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829866500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3873613613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1093108257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346980092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1276397393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45168686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3199270187"/>
                    </a:ext>
                  </a:extLst>
                </a:gridCol>
                <a:gridCol w="881059">
                  <a:extLst>
                    <a:ext uri="{9D8B030D-6E8A-4147-A177-3AD203B41FA5}">
                      <a16:colId xmlns:a16="http://schemas.microsoft.com/office/drawing/2014/main" val="871086404"/>
                    </a:ext>
                  </a:extLst>
                </a:gridCol>
              </a:tblGrid>
              <a:tr h="515944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Thừa số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819466"/>
                  </a:ext>
                </a:extLst>
              </a:tr>
              <a:tr h="515944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Thừa số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7028002"/>
                  </a:ext>
                </a:extLst>
              </a:tr>
              <a:tr h="515944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Tích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8467124"/>
                  </a:ext>
                </a:extLst>
              </a:tr>
            </a:tbl>
          </a:graphicData>
        </a:graphic>
      </p:graphicFrame>
      <p:pic>
        <p:nvPicPr>
          <p:cNvPr id="1026" name="Picture 2" descr="Simple Fruit Watermelon | Fruit cartoon, Watermelon cartoon, Summer  coloring pages">
            <a:extLst>
              <a:ext uri="{FF2B5EF4-FFF2-40B4-BE49-F238E27FC236}">
                <a16:creationId xmlns:a16="http://schemas.microsoft.com/office/drawing/2014/main" id="{6A1168A9-5A9D-3847-9C57-A40C89981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286" y="3536516"/>
            <a:ext cx="719932" cy="5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ach Fruit Cartoon - Free vector graphic on Pixabay">
            <a:extLst>
              <a:ext uri="{FF2B5EF4-FFF2-40B4-BE49-F238E27FC236}">
                <a16:creationId xmlns:a16="http://schemas.microsoft.com/office/drawing/2014/main" id="{CEFF1547-6D8A-69BA-E673-0F1343B36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580" y="3549074"/>
            <a:ext cx="719932" cy="82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n em ICONER">
            <a:extLst>
              <a:ext uri="{FF2B5EF4-FFF2-40B4-BE49-F238E27FC236}">
                <a16:creationId xmlns:a16="http://schemas.microsoft.com/office/drawing/2014/main" id="{2D9821CF-C60A-0FEE-FEFA-A8EEBA031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051">
            <a:off x="4543691" y="3494128"/>
            <a:ext cx="433818" cy="65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pple Fruit Cartoon - Free vector graphic on Pixabay">
            <a:extLst>
              <a:ext uri="{FF2B5EF4-FFF2-40B4-BE49-F238E27FC236}">
                <a16:creationId xmlns:a16="http://schemas.microsoft.com/office/drawing/2014/main" id="{A9DB11CD-0B54-D10C-544B-CC8FC3CC8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964" y="3492405"/>
            <a:ext cx="457059" cy="61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unny Drawings of Fruits (50 photos) » Drawings for sketching and not only  - Papik.PRO">
            <a:extLst>
              <a:ext uri="{FF2B5EF4-FFF2-40B4-BE49-F238E27FC236}">
                <a16:creationId xmlns:a16="http://schemas.microsoft.com/office/drawing/2014/main" id="{B845C4E2-A6B0-B771-A30C-17B836BDE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982" y="3628723"/>
            <a:ext cx="457059" cy="58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n on Яблочки">
            <a:extLst>
              <a:ext uri="{FF2B5EF4-FFF2-40B4-BE49-F238E27FC236}">
                <a16:creationId xmlns:a16="http://schemas.microsoft.com/office/drawing/2014/main" id="{6F199113-AD0E-800A-3849-1A9F481B1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01" y="3526450"/>
            <a:ext cx="493906" cy="54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ownload PNG Fruit, pear, food, png, art, drawing - Free Transparent PNG">
            <a:extLst>
              <a:ext uri="{FF2B5EF4-FFF2-40B4-BE49-F238E27FC236}">
                <a16:creationId xmlns:a16="http://schemas.microsoft.com/office/drawing/2014/main" id="{AA151FD1-681E-D649-7FD0-FC18A4C5D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701" y="3488786"/>
            <a:ext cx="563159" cy="58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angosteen,fruit,cartoon,fresh,juice - free image from needpix.com">
            <a:extLst>
              <a:ext uri="{FF2B5EF4-FFF2-40B4-BE49-F238E27FC236}">
                <a16:creationId xmlns:a16="http://schemas.microsoft.com/office/drawing/2014/main" id="{ECF85804-4CA8-3493-CC26-F90C8182D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307" y="3560495"/>
            <a:ext cx="576796" cy="54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Download HD Grape Drawing Cartoon Fruit - Cartoon Grapes Transparent PNG  Image - NicePNG.com">
            <a:extLst>
              <a:ext uri="{FF2B5EF4-FFF2-40B4-BE49-F238E27FC236}">
                <a16:creationId xmlns:a16="http://schemas.microsoft.com/office/drawing/2014/main" id="{901087C7-3DBA-A654-A083-9FBD39EF6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550" y="3536516"/>
            <a:ext cx="457059" cy="67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ruit And Vegetables Drawings - Vegetable Cartoon - (2451x2400) Png Clipart  Download">
            <a:extLst>
              <a:ext uri="{FF2B5EF4-FFF2-40B4-BE49-F238E27FC236}">
                <a16:creationId xmlns:a16="http://schemas.microsoft.com/office/drawing/2014/main" id="{4ED6BB62-F961-65E8-4990-F7BBA3C3B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956" y="3466888"/>
            <a:ext cx="674855" cy="66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53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1441</TotalTime>
  <Words>1531</Words>
  <Application>Microsoft Office PowerPoint</Application>
  <PresentationFormat>Custom</PresentationFormat>
  <Paragraphs>266</Paragraphs>
  <Slides>23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Itim</vt:lpstr>
      <vt:lpstr>SVN-Billo</vt:lpstr>
      <vt:lpstr>HP001 5 hàng</vt:lpstr>
      <vt:lpstr>HP001 4 hàng</vt:lpstr>
      <vt:lpstr>Varela Round</vt:lpstr>
      <vt:lpstr>Learning the Alphabet by Slidesgo</vt:lpstr>
      <vt:lpstr>Chuẩn bị</vt:lpstr>
      <vt:lpstr>PowerPoint Presentation</vt:lpstr>
      <vt:lpstr>TOÁN 3</vt:lpstr>
      <vt:lpstr>PowerPoint Presentation</vt:lpstr>
      <vt:lpstr>PowerPoint Presentation</vt:lpstr>
      <vt:lpstr>Chúc mừng các em đã khởi động xuất sắc!</vt:lpstr>
      <vt:lpstr>PowerPoint Presentation</vt:lpstr>
      <vt:lpstr>Trang 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Linh Phan Thi  (FE FSC DN)</cp:lastModifiedBy>
  <cp:revision>161</cp:revision>
  <dcterms:modified xsi:type="dcterms:W3CDTF">2022-08-09T20:35:36Z</dcterms:modified>
</cp:coreProperties>
</file>