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2"/>
  </p:notesMasterIdLst>
  <p:sldIdLst>
    <p:sldId id="342" r:id="rId2"/>
    <p:sldId id="343" r:id="rId3"/>
    <p:sldId id="344" r:id="rId4"/>
    <p:sldId id="345" r:id="rId5"/>
    <p:sldId id="362" r:id="rId6"/>
    <p:sldId id="335" r:id="rId7"/>
    <p:sldId id="256" r:id="rId8"/>
    <p:sldId id="349" r:id="rId9"/>
    <p:sldId id="363" r:id="rId10"/>
    <p:sldId id="364" r:id="rId11"/>
    <p:sldId id="365" r:id="rId12"/>
    <p:sldId id="366" r:id="rId13"/>
    <p:sldId id="367" r:id="rId14"/>
    <p:sldId id="278" r:id="rId15"/>
    <p:sldId id="368" r:id="rId16"/>
    <p:sldId id="371" r:id="rId17"/>
    <p:sldId id="356" r:id="rId18"/>
    <p:sldId id="328" r:id="rId19"/>
    <p:sldId id="346" r:id="rId20"/>
    <p:sldId id="347" r:id="rId21"/>
  </p:sldIdLst>
  <p:sldSz cx="12161838" cy="6858000"/>
  <p:notesSz cx="6858000" cy="9144000"/>
  <p:embeddedFontLst>
    <p:embeddedFont>
      <p:font typeface="Fira Sans Extra Condensed" panose="020B0503050000020004" pitchFamily="34" charset="0"/>
      <p:regular r:id="rId23"/>
      <p:bold r:id="rId24"/>
      <p:italic r:id="rId25"/>
      <p:boldItalic r:id="rId26"/>
    </p:embeddedFont>
    <p:embeddedFont>
      <p:font typeface="Gloria Hallelujah" panose="020B0604020202020204" charset="0"/>
      <p:regular r:id="rId27"/>
    </p:embeddedFont>
    <p:embeddedFont>
      <p:font typeface="HP001 4 hàng" panose="020B0603050302020204" pitchFamily="34" charset="0"/>
      <p:regular r:id="rId28"/>
      <p:bold r:id="rId29"/>
    </p:embeddedFont>
    <p:embeddedFont>
      <p:font typeface="HP001 5 hàng" panose="020B0603050302020204" pitchFamily="34" charset="0"/>
      <p:regular r:id="rId30"/>
      <p:bold r:id="rId31"/>
    </p:embeddedFont>
    <p:embeddedFont>
      <p:font typeface="Maven Pro" panose="020B0604020202020204" charset="0"/>
      <p:regular r:id="rId32"/>
      <p:bold r:id="rId33"/>
    </p:embeddedFont>
    <p:embeddedFont>
      <p:font typeface="Nunito" pitchFamily="2" charset="0"/>
      <p:regular r:id="rId34"/>
      <p:bold r:id="rId35"/>
      <p:italic r:id="rId36"/>
      <p:boldItalic r:id="rId37"/>
    </p:embeddedFont>
    <p:embeddedFont>
      <p:font typeface="Raleway" pitchFamily="2" charset="0"/>
      <p:regular r:id="rId38"/>
      <p:bold r:id="rId39"/>
      <p:italic r:id="rId40"/>
      <p:boldItalic r:id="rId41"/>
    </p:embeddedFont>
    <p:embeddedFont>
      <p:font typeface="Raleway SemiBold" pitchFamily="2" charset="0"/>
      <p:regular r:id="rId42"/>
      <p:bold r:id="rId43"/>
      <p:italic r:id="rId44"/>
      <p:boldItalic r:id="rId45"/>
    </p:embeddedFont>
    <p:embeddedFont>
      <p:font typeface="SVN-Segoe Print" panose="020B0606040200020203" pitchFamily="34" charset="0"/>
      <p:regular r:id="rId46"/>
    </p:embeddedFont>
    <p:embeddedFont>
      <p:font typeface="Varela Round" panose="00000500000000000000" pitchFamily="2" charset="-79"/>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AA0"/>
    <a:srgbClr val="F5F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83610" autoAdjust="0"/>
  </p:normalViewPr>
  <p:slideViewPr>
    <p:cSldViewPr snapToGrid="0">
      <p:cViewPr varScale="1">
        <p:scale>
          <a:sx n="61" d="100"/>
          <a:sy n="61" d="100"/>
        </p:scale>
        <p:origin x="1056" y="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Theo quan điểm của người soạn: GV nên HDHS tự căn hình thức cân đối trang vở, k nên máy móc về việc lùi mấy ô li</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8086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94611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22525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673768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gccf3902700_0_109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2" name="Google Shape;2292;gccf3902700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Hoạt động do ng soạn tự nghĩ ra, thầy cô có thể dùng tham khảo nếu thấy phù hợp ạ</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54522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74159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GVHD HS trình bày vở bài 3</a:t>
            </a:r>
          </a:p>
        </p:txBody>
      </p:sp>
    </p:spTree>
    <p:extLst>
      <p:ext uri="{BB962C8B-B14F-4D97-AF65-F5344CB8AC3E}">
        <p14:creationId xmlns:p14="http://schemas.microsoft.com/office/powerpoint/2010/main" val="3257643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r>
              <a:rPr lang="en-US"/>
              <a:t>GV nhắc lại bố cục khi viết 1 đoạn văn</a:t>
            </a:r>
          </a:p>
          <a:p>
            <a:pPr marL="0" lvl="0" indent="0" algn="l" rtl="0">
              <a:spcBef>
                <a:spcPts val="0"/>
              </a:spcBef>
              <a:spcAft>
                <a:spcPts val="0"/>
              </a:spcAft>
              <a:buNone/>
            </a:pPr>
            <a:endParaRPr lang="en-US"/>
          </a:p>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7357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Tin nhắn thiếu phần “người nhận tin là ai”, nội dung thể hiện chưa lễ phép khi nói với bố mẹ/người lớn trong nhà.</a:t>
            </a:r>
          </a:p>
        </p:txBody>
      </p:sp>
    </p:spTree>
    <p:extLst>
      <p:ext uri="{BB962C8B-B14F-4D97-AF65-F5344CB8AC3E}">
        <p14:creationId xmlns:p14="http://schemas.microsoft.com/office/powerpoint/2010/main" val="152459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98025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561735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99796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546188" y="-194406"/>
            <a:ext cx="5583147"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26471" y="290321"/>
            <a:ext cx="1594548" cy="144895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1744" y="3815372"/>
            <a:ext cx="356048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71215" y="5548019"/>
            <a:ext cx="4035318"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16661" y="-495099"/>
            <a:ext cx="4824241"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73488" y="897953"/>
            <a:ext cx="6614795"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48614" y="2085493"/>
            <a:ext cx="10264543"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26078" y="5475682"/>
            <a:ext cx="294966"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87843" y="6167670"/>
            <a:ext cx="287197"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24251" y="3399012"/>
            <a:ext cx="326429" cy="294966"/>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35157" y="305217"/>
            <a:ext cx="704642"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7231" y="1310427"/>
            <a:ext cx="295696" cy="267183"/>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69011" y="6260910"/>
            <a:ext cx="1366365"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CUSTOM_1_1_1_1">
    <p:spTree>
      <p:nvGrpSpPr>
        <p:cNvPr id="1" name="Shape 484"/>
        <p:cNvGrpSpPr/>
        <p:nvPr/>
      </p:nvGrpSpPr>
      <p:grpSpPr>
        <a:xfrm>
          <a:off x="0" y="0"/>
          <a:ext cx="0" cy="0"/>
          <a:chOff x="0" y="0"/>
          <a:chExt cx="0" cy="0"/>
        </a:xfrm>
      </p:grpSpPr>
      <p:sp>
        <p:nvSpPr>
          <p:cNvPr id="485" name="Google Shape;485;p19"/>
          <p:cNvSpPr/>
          <p:nvPr/>
        </p:nvSpPr>
        <p:spPr>
          <a:xfrm rot="5087716" flipH="1">
            <a:off x="-340024" y="-853522"/>
            <a:ext cx="3488595" cy="3626655"/>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6" name="Google Shape;486;p19"/>
          <p:cNvSpPr/>
          <p:nvPr/>
        </p:nvSpPr>
        <p:spPr>
          <a:xfrm rot="-5265980" flipH="1">
            <a:off x="9329990" y="661129"/>
            <a:ext cx="4369421" cy="179694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7" name="Google Shape;487;p19"/>
          <p:cNvSpPr/>
          <p:nvPr/>
        </p:nvSpPr>
        <p:spPr>
          <a:xfrm rot="10800000">
            <a:off x="-80402" y="5442088"/>
            <a:ext cx="5754302"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8" name="Google Shape;488;p19"/>
          <p:cNvSpPr/>
          <p:nvPr/>
        </p:nvSpPr>
        <p:spPr>
          <a:xfrm rot="-163619" flipH="1">
            <a:off x="8379816" y="4532019"/>
            <a:ext cx="4375551"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9" name="Google Shape;489;p19"/>
          <p:cNvSpPr txBox="1">
            <a:spLocks noGrp="1"/>
          </p:cNvSpPr>
          <p:nvPr>
            <p:ph type="title"/>
          </p:nvPr>
        </p:nvSpPr>
        <p:spPr>
          <a:xfrm>
            <a:off x="4506025" y="1011936"/>
            <a:ext cx="3149788"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0983" y="1126937"/>
            <a:ext cx="287197"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4" name="Google Shape;494;p19"/>
          <p:cNvGrpSpPr/>
          <p:nvPr/>
        </p:nvGrpSpPr>
        <p:grpSpPr>
          <a:xfrm rot="6524430">
            <a:off x="464890" y="3171919"/>
            <a:ext cx="372824" cy="336890"/>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98" name="Google Shape;498;p19"/>
          <p:cNvSpPr/>
          <p:nvPr/>
        </p:nvSpPr>
        <p:spPr>
          <a:xfrm rot="-2121718" flipH="1">
            <a:off x="8962622" y="30176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9" name="Google Shape;499;p19"/>
          <p:cNvSpPr/>
          <p:nvPr/>
        </p:nvSpPr>
        <p:spPr>
          <a:xfrm rot="-10799883" flipH="1">
            <a:off x="1713231" y="549031"/>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00" name="Google Shape;500;p19"/>
          <p:cNvGrpSpPr/>
          <p:nvPr/>
        </p:nvGrpSpPr>
        <p:grpSpPr>
          <a:xfrm rot="6300012">
            <a:off x="11407355" y="5234368"/>
            <a:ext cx="387720" cy="350347"/>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4" name="Google Shape;504;p19"/>
          <p:cNvSpPr/>
          <p:nvPr/>
        </p:nvSpPr>
        <p:spPr>
          <a:xfrm rot="10800000">
            <a:off x="7751476" y="536393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5" name="Google Shape;505;p19"/>
          <p:cNvSpPr/>
          <p:nvPr/>
        </p:nvSpPr>
        <p:spPr>
          <a:xfrm rot="-10431843">
            <a:off x="-72008" y="-158169"/>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65" r:id="rId6"/>
    <p:sldLayoutId id="2147483667" r:id="rId7"/>
    <p:sldLayoutId id="2147483675" r:id="rId8"/>
    <p:sldLayoutId id="2147483676" r:id="rId9"/>
    <p:sldLayoutId id="2147483677" r:id="rId10"/>
    <p:sldLayoutId id="2147483682" r:id="rId11"/>
    <p:sldLayoutId id="2147483683" r:id="rId12"/>
    <p:sldLayoutId id="2147483684" r:id="rId13"/>
    <p:sldLayoutId id="2147483685" r:id="rId14"/>
    <p:sldLayoutId id="214748368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9.gif"/><Relationship Id="rId5" Type="http://schemas.openxmlformats.org/officeDocument/2006/relationships/image" Target="../media/image18.gif"/><Relationship Id="rId10" Type="http://schemas.openxmlformats.org/officeDocument/2006/relationships/image" Target="../media/image23.gif"/><Relationship Id="rId4" Type="http://schemas.openxmlformats.org/officeDocument/2006/relationships/image" Target="../media/image17.gif"/><Relationship Id="rId9" Type="http://schemas.openxmlformats.org/officeDocument/2006/relationships/image" Target="../media/image22.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nvGraphicFramePr>
        <p:xfrm>
          <a:off x="0"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415" y="5092307"/>
            <a:ext cx="1387690" cy="18872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4738373" y="5109167"/>
            <a:ext cx="1370901" cy="18872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6743042" y="5227005"/>
            <a:ext cx="2169344" cy="1992330"/>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942385" y="4972061"/>
            <a:ext cx="2497567" cy="19043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C9DF1AC-B28F-07DC-1B09-36D6F6FE85EB}"/>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22" name="Picture 21">
            <a:extLst>
              <a:ext uri="{FF2B5EF4-FFF2-40B4-BE49-F238E27FC236}">
                <a16:creationId xmlns:a16="http://schemas.microsoft.com/office/drawing/2014/main" id="{CB9456A2-0823-D70E-C706-5167038A13AD}"/>
              </a:ext>
            </a:extLst>
          </p:cNvPr>
          <p:cNvPicPr>
            <a:picLocks noChangeAspect="1"/>
          </p:cNvPicPr>
          <p:nvPr/>
        </p:nvPicPr>
        <p:blipFill>
          <a:blip r:embed="rId9"/>
          <a:stretch>
            <a:fillRect/>
          </a:stretch>
        </p:blipFill>
        <p:spPr>
          <a:xfrm>
            <a:off x="1688585" y="1181782"/>
            <a:ext cx="11839458" cy="1335140"/>
          </a:xfrm>
          <a:prstGeom prst="rect">
            <a:avLst/>
          </a:prstGeom>
        </p:spPr>
      </p:pic>
      <p:sp>
        <p:nvSpPr>
          <p:cNvPr id="23" name="TextBox 22">
            <a:extLst>
              <a:ext uri="{FF2B5EF4-FFF2-40B4-BE49-F238E27FC236}">
                <a16:creationId xmlns:a16="http://schemas.microsoft.com/office/drawing/2014/main" id="{75541EDB-C8B2-DD7E-8802-43B0F95D124A}"/>
              </a:ext>
            </a:extLst>
          </p:cNvPr>
          <p:cNvSpPr txBox="1"/>
          <p:nvPr/>
        </p:nvSpPr>
        <p:spPr>
          <a:xfrm>
            <a:off x="4891486" y="-1261392"/>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pic>
        <p:nvPicPr>
          <p:cNvPr id="29" name="Picture 28">
            <a:extLst>
              <a:ext uri="{FF2B5EF4-FFF2-40B4-BE49-F238E27FC236}">
                <a16:creationId xmlns:a16="http://schemas.microsoft.com/office/drawing/2014/main" id="{649108A2-06B0-0DCF-FCA0-083C81C98A64}"/>
              </a:ext>
            </a:extLst>
          </p:cNvPr>
          <p:cNvPicPr>
            <a:picLocks noChangeAspect="1"/>
          </p:cNvPicPr>
          <p:nvPr/>
        </p:nvPicPr>
        <p:blipFill>
          <a:blip r:embed="rId10"/>
          <a:stretch>
            <a:fillRect/>
          </a:stretch>
        </p:blipFill>
        <p:spPr>
          <a:xfrm>
            <a:off x="3737984" y="2273082"/>
            <a:ext cx="4986960" cy="1335140"/>
          </a:xfrm>
          <a:prstGeom prst="rect">
            <a:avLst/>
          </a:prstGeom>
        </p:spPr>
      </p:pic>
      <p:pic>
        <p:nvPicPr>
          <p:cNvPr id="33" name="Picture 32">
            <a:extLst>
              <a:ext uri="{FF2B5EF4-FFF2-40B4-BE49-F238E27FC236}">
                <a16:creationId xmlns:a16="http://schemas.microsoft.com/office/drawing/2014/main" id="{9F506795-D9B1-F21F-7B3A-DAB6D478B129}"/>
              </a:ext>
            </a:extLst>
          </p:cNvPr>
          <p:cNvPicPr>
            <a:picLocks noChangeAspect="1"/>
          </p:cNvPicPr>
          <p:nvPr/>
        </p:nvPicPr>
        <p:blipFill>
          <a:blip r:embed="rId11"/>
          <a:stretch>
            <a:fillRect/>
          </a:stretch>
        </p:blipFill>
        <p:spPr>
          <a:xfrm>
            <a:off x="904475" y="3236903"/>
            <a:ext cx="11839458" cy="1335140"/>
          </a:xfrm>
          <a:prstGeom prst="rect">
            <a:avLst/>
          </a:prstGeom>
        </p:spPr>
      </p:pic>
      <p:pic>
        <p:nvPicPr>
          <p:cNvPr id="35" name="Picture 34">
            <a:extLst>
              <a:ext uri="{FF2B5EF4-FFF2-40B4-BE49-F238E27FC236}">
                <a16:creationId xmlns:a16="http://schemas.microsoft.com/office/drawing/2014/main" id="{8A3F8153-EFE9-FE26-B82B-B1840045D9A9}"/>
              </a:ext>
            </a:extLst>
          </p:cNvPr>
          <p:cNvPicPr>
            <a:picLocks noChangeAspect="1"/>
          </p:cNvPicPr>
          <p:nvPr/>
        </p:nvPicPr>
        <p:blipFill>
          <a:blip r:embed="rId12"/>
          <a:stretch>
            <a:fillRect/>
          </a:stretch>
        </p:blipFill>
        <p:spPr>
          <a:xfrm>
            <a:off x="1688585" y="4264672"/>
            <a:ext cx="11839458" cy="1341236"/>
          </a:xfrm>
          <a:prstGeom prst="rect">
            <a:avLst/>
          </a:prstGeom>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80219"/>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1410" t="2661" r="-518" b="49521"/>
          <a:stretch/>
        </p:blipFill>
        <p:spPr>
          <a:xfrm>
            <a:off x="2518158" y="1483133"/>
            <a:ext cx="7125522" cy="4580782"/>
          </a:xfrm>
          <a:prstGeom prst="rect">
            <a:avLst/>
          </a:prstGeom>
          <a:ln>
            <a:noFill/>
          </a:ln>
          <a:effectLst>
            <a:softEdge rad="112500"/>
          </a:effectLst>
        </p:spPr>
      </p:pic>
    </p:spTree>
    <p:extLst>
      <p:ext uri="{BB962C8B-B14F-4D97-AF65-F5344CB8AC3E}">
        <p14:creationId xmlns:p14="http://schemas.microsoft.com/office/powerpoint/2010/main" val="987470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504808"/>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442" t="52156" r="51334" b="26"/>
          <a:stretch/>
        </p:blipFill>
        <p:spPr>
          <a:xfrm>
            <a:off x="2118492" y="1483133"/>
            <a:ext cx="7924854" cy="5094648"/>
          </a:xfrm>
          <a:prstGeom prst="rect">
            <a:avLst/>
          </a:prstGeom>
          <a:ln>
            <a:noFill/>
          </a:ln>
          <a:effectLst>
            <a:softEdge rad="112500"/>
          </a:effectLst>
        </p:spPr>
      </p:pic>
    </p:spTree>
    <p:extLst>
      <p:ext uri="{BB962C8B-B14F-4D97-AF65-F5344CB8AC3E}">
        <p14:creationId xmlns:p14="http://schemas.microsoft.com/office/powerpoint/2010/main" val="1811963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92514"/>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1411" t="52323" r="-519" b="-141"/>
          <a:stretch/>
        </p:blipFill>
        <p:spPr>
          <a:xfrm>
            <a:off x="2206234" y="1483651"/>
            <a:ext cx="7749370" cy="4981835"/>
          </a:xfrm>
          <a:prstGeom prst="rect">
            <a:avLst/>
          </a:prstGeom>
          <a:ln>
            <a:noFill/>
          </a:ln>
          <a:effectLst>
            <a:softEdge rad="112500"/>
          </a:effectLst>
        </p:spPr>
      </p:pic>
    </p:spTree>
    <p:extLst>
      <p:ext uri="{BB962C8B-B14F-4D97-AF65-F5344CB8AC3E}">
        <p14:creationId xmlns:p14="http://schemas.microsoft.com/office/powerpoint/2010/main" val="51967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99F3D3-2DB3-FA4A-F3BF-CE9B092435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521904" y="1435251"/>
            <a:ext cx="9118030" cy="5422749"/>
          </a:xfrm>
          <a:prstGeom prst="rect">
            <a:avLst/>
          </a:prstGeom>
          <a:ln>
            <a:noFill/>
          </a:ln>
          <a:effectLst>
            <a:softEdge rad="112500"/>
          </a:effectLst>
        </p:spPr>
      </p:pic>
      <p:sp>
        <p:nvSpPr>
          <p:cNvPr id="2" name="TextBox 1">
            <a:extLst>
              <a:ext uri="{FF2B5EF4-FFF2-40B4-BE49-F238E27FC236}">
                <a16:creationId xmlns:a16="http://schemas.microsoft.com/office/drawing/2014/main" id="{17848584-8435-B088-CABB-7D7444956D5E}"/>
              </a:ext>
            </a:extLst>
          </p:cNvPr>
          <p:cNvSpPr txBox="1"/>
          <p:nvPr/>
        </p:nvSpPr>
        <p:spPr>
          <a:xfrm>
            <a:off x="575187" y="392514"/>
            <a:ext cx="11011464" cy="1077218"/>
          </a:xfrm>
          <a:prstGeom prst="rect">
            <a:avLst/>
          </a:prstGeom>
          <a:noFill/>
        </p:spPr>
        <p:txBody>
          <a:bodyPr wrap="square" rtlCol="0">
            <a:spAutoFit/>
          </a:bodyPr>
          <a:lstStyle/>
          <a:p>
            <a:pPr algn="just"/>
            <a:r>
              <a:rPr lang="en-US" sz="3200">
                <a:solidFill>
                  <a:srgbClr val="FF0000"/>
                </a:solidFill>
              </a:rPr>
              <a:t>2</a:t>
            </a:r>
            <a:r>
              <a:rPr lang="en-US" sz="3200"/>
              <a:t>. Kể lại một hoạt động em đã làm cùng những người thân trong gia đình.</a:t>
            </a:r>
          </a:p>
        </p:txBody>
      </p:sp>
    </p:spTree>
    <p:extLst>
      <p:ext uri="{BB962C8B-B14F-4D97-AF65-F5344CB8AC3E}">
        <p14:creationId xmlns:p14="http://schemas.microsoft.com/office/powerpoint/2010/main" val="172036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3"/>
        <p:cNvGrpSpPr/>
        <p:nvPr/>
      </p:nvGrpSpPr>
      <p:grpSpPr>
        <a:xfrm>
          <a:off x="0" y="0"/>
          <a:ext cx="0" cy="0"/>
          <a:chOff x="0" y="0"/>
          <a:chExt cx="0" cy="0"/>
        </a:xfrm>
      </p:grpSpPr>
      <p:grpSp>
        <p:nvGrpSpPr>
          <p:cNvPr id="2294" name="Google Shape;2294;p57"/>
          <p:cNvGrpSpPr/>
          <p:nvPr/>
        </p:nvGrpSpPr>
        <p:grpSpPr>
          <a:xfrm>
            <a:off x="3262295" y="657028"/>
            <a:ext cx="5520018" cy="806085"/>
            <a:chOff x="5316325" y="1612757"/>
            <a:chExt cx="1404350" cy="302125"/>
          </a:xfrm>
        </p:grpSpPr>
        <p:sp>
          <p:nvSpPr>
            <p:cNvPr id="2295" name="Google Shape;2295;p57"/>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6" name="Google Shape;2296;p57"/>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7" name="Google Shape;2297;p57"/>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8" name="Google Shape;2298;p57"/>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9" name="Google Shape;2299;p57"/>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0" name="Google Shape;2300;p57"/>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1" name="Google Shape;2301;p57"/>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2" name="Google Shape;2302;p57"/>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03" name="Google Shape;2303;p57"/>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04" name="Google Shape;2304;p57"/>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05" name="Google Shape;2305;p57"/>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306" name="Google Shape;2306;p57"/>
          <p:cNvSpPr/>
          <p:nvPr/>
        </p:nvSpPr>
        <p:spPr>
          <a:xfrm>
            <a:off x="8165793" y="3443919"/>
            <a:ext cx="3657600" cy="2560320"/>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07" name="Google Shape;2307;p57"/>
          <p:cNvSpPr/>
          <p:nvPr/>
        </p:nvSpPr>
        <p:spPr>
          <a:xfrm>
            <a:off x="247946" y="3443919"/>
            <a:ext cx="3657600" cy="2560320"/>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08" name="Google Shape;2308;p57"/>
          <p:cNvSpPr/>
          <p:nvPr/>
        </p:nvSpPr>
        <p:spPr>
          <a:xfrm rot="173206">
            <a:off x="4232741" y="3443919"/>
            <a:ext cx="3657600" cy="2560320"/>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09" name="Google Shape;2309;p57"/>
          <p:cNvSpPr txBox="1">
            <a:spLocks noGrp="1"/>
          </p:cNvSpPr>
          <p:nvPr>
            <p:ph type="title"/>
          </p:nvPr>
        </p:nvSpPr>
        <p:spPr>
          <a:xfrm>
            <a:off x="4044457" y="661934"/>
            <a:ext cx="4192368" cy="766100"/>
          </a:xfrm>
          <a:prstGeom prst="rect">
            <a:avLst/>
          </a:prstGeom>
        </p:spPr>
        <p:txBody>
          <a:bodyPr spcFirstLastPara="1" wrap="square" lIns="121598" tIns="121598" rIns="121598" bIns="121598" anchor="t" anchorCtr="0">
            <a:noAutofit/>
          </a:bodyPr>
          <a:lstStyle/>
          <a:p>
            <a:r>
              <a:rPr lang="en-US">
                <a:latin typeface="SVN-Segoe Print" panose="020B0606040200020203" pitchFamily="34" charset="0"/>
              </a:rPr>
              <a:t>Kể lại một hoạt động</a:t>
            </a:r>
            <a:endParaRPr>
              <a:latin typeface="SVN-Segoe Print" panose="020B0606040200020203" pitchFamily="34" charset="0"/>
            </a:endParaRPr>
          </a:p>
        </p:txBody>
      </p:sp>
      <p:sp>
        <p:nvSpPr>
          <p:cNvPr id="2310" name="Google Shape;2310;p57"/>
          <p:cNvSpPr txBox="1"/>
          <p:nvPr/>
        </p:nvSpPr>
        <p:spPr>
          <a:xfrm>
            <a:off x="4256643" y="1816378"/>
            <a:ext cx="3648551" cy="1123613"/>
          </a:xfrm>
          <a:prstGeom prst="rect">
            <a:avLst/>
          </a:prstGeom>
          <a:noFill/>
          <a:ln>
            <a:noFill/>
          </a:ln>
        </p:spPr>
        <p:txBody>
          <a:bodyPr spcFirstLastPara="1" wrap="square" lIns="121598" tIns="121598" rIns="121598" bIns="121598" anchor="ctr" anchorCtr="0">
            <a:noAutofit/>
          </a:bodyPr>
          <a:lstStyle/>
          <a:p>
            <a:pPr algn="ctr"/>
            <a:r>
              <a:rPr lang="en" sz="2394">
                <a:solidFill>
                  <a:schemeClr val="dk1"/>
                </a:solidFill>
                <a:latin typeface="SVN-Segoe Print" panose="020B0606040200020203" pitchFamily="34" charset="0"/>
                <a:ea typeface="Gloria Hallelujah"/>
                <a:cs typeface="Gloria Hallelujah"/>
                <a:sym typeface="Gloria Hallelujah"/>
              </a:rPr>
              <a:t>Chuyến nghỉ mát cùng gia đình</a:t>
            </a:r>
            <a:endParaRPr sz="2394">
              <a:solidFill>
                <a:schemeClr val="dk1"/>
              </a:solidFill>
              <a:latin typeface="SVN-Segoe Print" panose="020B0606040200020203" pitchFamily="34" charset="0"/>
              <a:ea typeface="Gloria Hallelujah"/>
              <a:cs typeface="Gloria Hallelujah"/>
              <a:sym typeface="Gloria Hallelujah"/>
            </a:endParaRPr>
          </a:p>
        </p:txBody>
      </p:sp>
      <p:grpSp>
        <p:nvGrpSpPr>
          <p:cNvPr id="2311" name="Google Shape;2311;p57"/>
          <p:cNvGrpSpPr/>
          <p:nvPr/>
        </p:nvGrpSpPr>
        <p:grpSpPr>
          <a:xfrm>
            <a:off x="8018518" y="2183199"/>
            <a:ext cx="1138676" cy="339491"/>
            <a:chOff x="1654725" y="1638707"/>
            <a:chExt cx="856125" cy="255250"/>
          </a:xfrm>
        </p:grpSpPr>
        <p:sp>
          <p:nvSpPr>
            <p:cNvPr id="2312" name="Google Shape;2312;p57"/>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3" name="Google Shape;2313;p57"/>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4" name="Google Shape;2314;p57"/>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15" name="Google Shape;2315;p57"/>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16" name="Google Shape;2316;p57"/>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nvGrpSpPr>
          <p:cNvPr id="2317" name="Google Shape;2317;p57"/>
          <p:cNvGrpSpPr/>
          <p:nvPr/>
        </p:nvGrpSpPr>
        <p:grpSpPr>
          <a:xfrm flipH="1">
            <a:off x="3127016" y="2176216"/>
            <a:ext cx="1138676" cy="339491"/>
            <a:chOff x="1654725" y="1638707"/>
            <a:chExt cx="856125" cy="255250"/>
          </a:xfrm>
        </p:grpSpPr>
        <p:sp>
          <p:nvSpPr>
            <p:cNvPr id="2318" name="Google Shape;2318;p57"/>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19" name="Google Shape;2319;p57"/>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320" name="Google Shape;2320;p57"/>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21" name="Google Shape;2321;p57"/>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322" name="Google Shape;2322;p57"/>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323" name="Google Shape;2323;p57">
            <a:hlinkClick r:id="rId3" action="ppaction://hlinksldjump"/>
          </p:cNvPr>
          <p:cNvSpPr txBox="1">
            <a:spLocks noGrp="1"/>
          </p:cNvSpPr>
          <p:nvPr>
            <p:ph type="title" idx="4294967295"/>
          </p:nvPr>
        </p:nvSpPr>
        <p:spPr>
          <a:xfrm>
            <a:off x="331571" y="4029470"/>
            <a:ext cx="3095973" cy="401404"/>
          </a:xfrm>
          <a:prstGeom prst="rect">
            <a:avLst/>
          </a:prstGeom>
        </p:spPr>
        <p:txBody>
          <a:bodyPr spcFirstLastPara="1" wrap="square" lIns="121598" tIns="121598" rIns="121598" bIns="121598" anchor="ctr" anchorCtr="0">
            <a:noAutofit/>
          </a:bodyPr>
          <a:lstStyle/>
          <a:p>
            <a:pPr algn="ctr"/>
            <a:r>
              <a:rPr lang="en" sz="2394" b="1">
                <a:solidFill>
                  <a:srgbClr val="7030A0"/>
                </a:solidFill>
                <a:latin typeface="SVN-Segoe Print" panose="020B0606040200020203" pitchFamily="34" charset="0"/>
              </a:rPr>
              <a:t>a. Giới thiệu:</a:t>
            </a:r>
            <a:br>
              <a:rPr lang="en" sz="2394" b="1">
                <a:solidFill>
                  <a:srgbClr val="7030A0"/>
                </a:solidFill>
                <a:latin typeface="SVN-Segoe Print" panose="020B0606040200020203" pitchFamily="34" charset="0"/>
              </a:rPr>
            </a:br>
            <a:endParaRPr sz="2394" b="1">
              <a:solidFill>
                <a:srgbClr val="7030A0"/>
              </a:solidFill>
              <a:latin typeface="SVN-Segoe Print" panose="020B0606040200020203" pitchFamily="34" charset="0"/>
            </a:endParaRPr>
          </a:p>
        </p:txBody>
      </p:sp>
      <p:sp>
        <p:nvSpPr>
          <p:cNvPr id="2" name="Google Shape;2323;p57">
            <a:hlinkClick r:id="rId3" action="ppaction://hlinksldjump"/>
            <a:extLst>
              <a:ext uri="{FF2B5EF4-FFF2-40B4-BE49-F238E27FC236}">
                <a16:creationId xmlns:a16="http://schemas.microsoft.com/office/drawing/2014/main" id="{9B1394B4-8AD9-D1E3-6D32-64699425011A}"/>
              </a:ext>
            </a:extLst>
          </p:cNvPr>
          <p:cNvSpPr txBox="1">
            <a:spLocks/>
          </p:cNvSpPr>
          <p:nvPr/>
        </p:nvSpPr>
        <p:spPr>
          <a:xfrm>
            <a:off x="392174" y="4889732"/>
            <a:ext cx="3369144"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marL="342900" indent="-342900" algn="just">
              <a:buFontTx/>
              <a:buChar char="-"/>
            </a:pPr>
            <a:r>
              <a:rPr lang="en-US" sz="2394">
                <a:latin typeface="SVN-Segoe Print" panose="020B0606040200020203" pitchFamily="34" charset="0"/>
              </a:rPr>
              <a:t>Vào dịp nghỉ hè</a:t>
            </a:r>
          </a:p>
          <a:p>
            <a:pPr marL="342900" indent="-342900" algn="just">
              <a:buFontTx/>
              <a:buChar char="-"/>
            </a:pPr>
            <a:r>
              <a:rPr lang="en-US" sz="2394">
                <a:latin typeface="SVN-Segoe Print" panose="020B0606040200020203" pitchFamily="34" charset="0"/>
              </a:rPr>
              <a:t>Tại Hội An</a:t>
            </a:r>
          </a:p>
          <a:p>
            <a:pPr marL="342900" indent="-342900" algn="just">
              <a:buFontTx/>
              <a:buChar char="-"/>
            </a:pPr>
            <a:r>
              <a:rPr lang="en-US" sz="2394">
                <a:latin typeface="SVN-Segoe Print" panose="020B0606040200020203" pitchFamily="34" charset="0"/>
              </a:rPr>
              <a:t>Em cùng gia đình đi nghỉ mát.</a:t>
            </a:r>
          </a:p>
        </p:txBody>
      </p:sp>
      <p:sp>
        <p:nvSpPr>
          <p:cNvPr id="3" name="Google Shape;2323;p57">
            <a:hlinkClick r:id="rId3" action="ppaction://hlinksldjump"/>
            <a:extLst>
              <a:ext uri="{FF2B5EF4-FFF2-40B4-BE49-F238E27FC236}">
                <a16:creationId xmlns:a16="http://schemas.microsoft.com/office/drawing/2014/main" id="{6B9FBCFF-E6F5-0337-6E73-CAF2730A3442}"/>
              </a:ext>
            </a:extLst>
          </p:cNvPr>
          <p:cNvSpPr txBox="1">
            <a:spLocks/>
          </p:cNvSpPr>
          <p:nvPr/>
        </p:nvSpPr>
        <p:spPr>
          <a:xfrm>
            <a:off x="4506226" y="3918618"/>
            <a:ext cx="3095973"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algn="ctr"/>
            <a:r>
              <a:rPr lang="en-US" sz="2394" b="1">
                <a:solidFill>
                  <a:srgbClr val="7030A0"/>
                </a:solidFill>
                <a:latin typeface="SVN-Segoe Print" panose="020B0606040200020203" pitchFamily="34" charset="0"/>
              </a:rPr>
              <a:t>b. Diễn biến:</a:t>
            </a:r>
            <a:br>
              <a:rPr lang="en-US" sz="2394" b="1">
                <a:solidFill>
                  <a:srgbClr val="7030A0"/>
                </a:solidFill>
                <a:latin typeface="SVN-Segoe Print" panose="020B0606040200020203" pitchFamily="34" charset="0"/>
              </a:rPr>
            </a:br>
            <a:endParaRPr lang="en-US" sz="2394" b="1">
              <a:solidFill>
                <a:srgbClr val="7030A0"/>
              </a:solidFill>
              <a:latin typeface="SVN-Segoe Print" panose="020B0606040200020203" pitchFamily="34" charset="0"/>
            </a:endParaRPr>
          </a:p>
        </p:txBody>
      </p:sp>
      <p:sp>
        <p:nvSpPr>
          <p:cNvPr id="4" name="Google Shape;2323;p57">
            <a:hlinkClick r:id="rId3" action="ppaction://hlinksldjump"/>
            <a:extLst>
              <a:ext uri="{FF2B5EF4-FFF2-40B4-BE49-F238E27FC236}">
                <a16:creationId xmlns:a16="http://schemas.microsoft.com/office/drawing/2014/main" id="{6612169D-8585-BF3D-1E53-179700ED2F56}"/>
              </a:ext>
            </a:extLst>
          </p:cNvPr>
          <p:cNvSpPr txBox="1">
            <a:spLocks/>
          </p:cNvSpPr>
          <p:nvPr/>
        </p:nvSpPr>
        <p:spPr>
          <a:xfrm>
            <a:off x="4170589" y="4792533"/>
            <a:ext cx="3703430"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marL="342900" indent="-342900" algn="just">
              <a:buFontTx/>
              <a:buChar char="-"/>
            </a:pPr>
            <a:r>
              <a:rPr lang="en-US" sz="2394">
                <a:latin typeface="SVN-Segoe Print" panose="020B0606040200020203" pitchFamily="34" charset="0"/>
              </a:rPr>
              <a:t>Tiệc đêm ngoài trời</a:t>
            </a:r>
          </a:p>
          <a:p>
            <a:pPr marL="342900" indent="-342900" algn="just">
              <a:buFontTx/>
              <a:buChar char="-"/>
            </a:pPr>
            <a:r>
              <a:rPr lang="en-US" sz="2394">
                <a:latin typeface="SVN-Segoe Print" panose="020B0606040200020203" pitchFamily="34" charset="0"/>
              </a:rPr>
              <a:t>Ăn sáng búp-phê</a:t>
            </a:r>
          </a:p>
          <a:p>
            <a:pPr marL="342900" indent="-342900" algn="just">
              <a:buFontTx/>
              <a:buChar char="-"/>
            </a:pPr>
            <a:r>
              <a:rPr lang="en-US" sz="2394">
                <a:latin typeface="SVN-Segoe Print" panose="020B0606040200020203" pitchFamily="34" charset="0"/>
              </a:rPr>
              <a:t>Tắm hồ bơi cùng cả nhà</a:t>
            </a:r>
          </a:p>
        </p:txBody>
      </p:sp>
      <p:sp>
        <p:nvSpPr>
          <p:cNvPr id="5" name="Google Shape;2323;p57">
            <a:hlinkClick r:id="rId3" action="ppaction://hlinksldjump"/>
            <a:extLst>
              <a:ext uri="{FF2B5EF4-FFF2-40B4-BE49-F238E27FC236}">
                <a16:creationId xmlns:a16="http://schemas.microsoft.com/office/drawing/2014/main" id="{2C61FA46-A4F8-DB73-5DD9-AE4317F97E8F}"/>
              </a:ext>
            </a:extLst>
          </p:cNvPr>
          <p:cNvSpPr txBox="1">
            <a:spLocks/>
          </p:cNvSpPr>
          <p:nvPr/>
        </p:nvSpPr>
        <p:spPr>
          <a:xfrm>
            <a:off x="8446606" y="3957430"/>
            <a:ext cx="3095973"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algn="ctr"/>
            <a:r>
              <a:rPr lang="en-US" sz="2394" b="1">
                <a:solidFill>
                  <a:srgbClr val="7030A0"/>
                </a:solidFill>
                <a:latin typeface="SVN-Segoe Print" panose="020B0606040200020203" pitchFamily="34" charset="0"/>
              </a:rPr>
              <a:t>c. Cảm nghĩ:</a:t>
            </a:r>
            <a:br>
              <a:rPr lang="en-US" sz="2394" b="1">
                <a:solidFill>
                  <a:srgbClr val="7030A0"/>
                </a:solidFill>
                <a:latin typeface="SVN-Segoe Print" panose="020B0606040200020203" pitchFamily="34" charset="0"/>
              </a:rPr>
            </a:br>
            <a:endParaRPr lang="en-US" sz="2394" b="1">
              <a:solidFill>
                <a:srgbClr val="7030A0"/>
              </a:solidFill>
              <a:latin typeface="SVN-Segoe Print" panose="020B0606040200020203" pitchFamily="34" charset="0"/>
            </a:endParaRPr>
          </a:p>
        </p:txBody>
      </p:sp>
      <p:sp>
        <p:nvSpPr>
          <p:cNvPr id="6" name="Google Shape;2323;p57">
            <a:hlinkClick r:id="rId3" action="ppaction://hlinksldjump"/>
            <a:extLst>
              <a:ext uri="{FF2B5EF4-FFF2-40B4-BE49-F238E27FC236}">
                <a16:creationId xmlns:a16="http://schemas.microsoft.com/office/drawing/2014/main" id="{4F4F0F46-C8F0-F034-5C4B-B96B61B289F7}"/>
              </a:ext>
            </a:extLst>
          </p:cNvPr>
          <p:cNvSpPr txBox="1">
            <a:spLocks/>
          </p:cNvSpPr>
          <p:nvPr/>
        </p:nvSpPr>
        <p:spPr>
          <a:xfrm>
            <a:off x="8119963" y="4889732"/>
            <a:ext cx="3703430" cy="401404"/>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marL="342900" indent="-342900" algn="just">
              <a:buFontTx/>
              <a:buChar char="-"/>
            </a:pPr>
            <a:r>
              <a:rPr lang="en-US" sz="2394">
                <a:latin typeface="SVN-Segoe Print" panose="020B0606040200020203" pitchFamily="34" charset="0"/>
              </a:rPr>
              <a:t>Cả nhà đều rất vui.</a:t>
            </a:r>
          </a:p>
          <a:p>
            <a:pPr marL="342900" indent="-342900" algn="just">
              <a:buFontTx/>
              <a:buChar char="-"/>
            </a:pPr>
            <a:r>
              <a:rPr lang="en-US" sz="2394">
                <a:latin typeface="SVN-Segoe Print" panose="020B0606040200020203" pitchFamily="34" charset="0"/>
              </a:rPr>
              <a:t>Là một chuyến nghỉ mát tuyệt vời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7"/>
                                        </p:tgtEl>
                                        <p:attrNameLst>
                                          <p:attrName>style.visibility</p:attrName>
                                        </p:attrNameLst>
                                      </p:cBhvr>
                                      <p:to>
                                        <p:strVal val="visible"/>
                                      </p:to>
                                    </p:set>
                                    <p:animEffect transition="in" filter="fade">
                                      <p:cBhvr>
                                        <p:cTn id="7" dur="500"/>
                                        <p:tgtEl>
                                          <p:spTgt spid="23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23"/>
                                        </p:tgtEl>
                                        <p:attrNameLst>
                                          <p:attrName>style.visibility</p:attrName>
                                        </p:attrNameLst>
                                      </p:cBhvr>
                                      <p:to>
                                        <p:strVal val="visible"/>
                                      </p:to>
                                    </p:set>
                                    <p:animEffect transition="in" filter="fade">
                                      <p:cBhvr>
                                        <p:cTn id="10" dur="500"/>
                                        <p:tgtEl>
                                          <p:spTgt spid="23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08"/>
                                        </p:tgtEl>
                                        <p:attrNameLst>
                                          <p:attrName>style.visibility</p:attrName>
                                        </p:attrNameLst>
                                      </p:cBhvr>
                                      <p:to>
                                        <p:strVal val="visible"/>
                                      </p:to>
                                    </p:set>
                                    <p:animEffect transition="in" filter="fade">
                                      <p:cBhvr>
                                        <p:cTn id="18" dur="500"/>
                                        <p:tgtEl>
                                          <p:spTgt spid="230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06"/>
                                        </p:tgtEl>
                                        <p:attrNameLst>
                                          <p:attrName>style.visibility</p:attrName>
                                        </p:attrNameLst>
                                      </p:cBhvr>
                                      <p:to>
                                        <p:strVal val="visible"/>
                                      </p:to>
                                    </p:set>
                                    <p:animEffect transition="in" filter="fade">
                                      <p:cBhvr>
                                        <p:cTn id="29" dur="500"/>
                                        <p:tgtEl>
                                          <p:spTgt spid="230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3" grpId="0"/>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92514"/>
            <a:ext cx="11011464" cy="1077218"/>
          </a:xfrm>
          <a:prstGeom prst="rect">
            <a:avLst/>
          </a:prstGeom>
          <a:noFill/>
        </p:spPr>
        <p:txBody>
          <a:bodyPr wrap="square" rtlCol="0">
            <a:spAutoFit/>
          </a:bodyPr>
          <a:lstStyle/>
          <a:p>
            <a:pPr algn="just"/>
            <a:r>
              <a:rPr lang="en-US" sz="3200">
                <a:solidFill>
                  <a:srgbClr val="FF0000"/>
                </a:solidFill>
              </a:rPr>
              <a:t>3</a:t>
            </a:r>
            <a:r>
              <a:rPr lang="en-US" sz="3200"/>
              <a:t>. Viết 3 – 4 câu về những điều em đã kể theo gợi ý a, b hoặc c ở bài tập 2.</a:t>
            </a:r>
          </a:p>
        </p:txBody>
      </p:sp>
      <p:sp>
        <p:nvSpPr>
          <p:cNvPr id="4" name="Rectangle: Rounded Corners 3">
            <a:extLst>
              <a:ext uri="{FF2B5EF4-FFF2-40B4-BE49-F238E27FC236}">
                <a16:creationId xmlns:a16="http://schemas.microsoft.com/office/drawing/2014/main" id="{63B0B8C6-11A0-C497-6556-88C9FA075657}"/>
              </a:ext>
            </a:extLst>
          </p:cNvPr>
          <p:cNvSpPr/>
          <p:nvPr/>
        </p:nvSpPr>
        <p:spPr>
          <a:xfrm>
            <a:off x="575188" y="1592317"/>
            <a:ext cx="11248950" cy="4873169"/>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rPr>
              <a:t>	</a:t>
            </a:r>
            <a:r>
              <a:rPr lang="en-US" sz="3400">
                <a:solidFill>
                  <a:schemeClr val="tx1"/>
                </a:solidFill>
              </a:rPr>
              <a:t>Vào dịp nghỉ hè vừa rồi, em được đi nghỉ mát cùng gia đình ở Hội An. Ở đó, em được tham gia bữa tiệc đêm ngoài trời bên bờ biển, được ăn búp-phê vào các bữa sáng với nhiều món ăn ngon tuyệt trong khách sạn. Sáng sớm và chiều em cùng cả nhà tắm hồ bơi. Cả em và em gái em đều rất thích thú với hoạt động này. Cả nhà em ai cũng vui. Đây là một chuyến nghỉ mát tuyệt vời với em và cả nhà.</a:t>
            </a:r>
          </a:p>
        </p:txBody>
      </p:sp>
    </p:spTree>
    <p:extLst>
      <p:ext uri="{BB962C8B-B14F-4D97-AF65-F5344CB8AC3E}">
        <p14:creationId xmlns:p14="http://schemas.microsoft.com/office/powerpoint/2010/main" val="246300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DA0CB9-A1F9-3029-FA86-8E544D5EAF0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63580" y="1186236"/>
            <a:ext cx="11234677" cy="1446605"/>
          </a:xfrm>
          <a:prstGeom prst="rect">
            <a:avLst/>
          </a:prstGeom>
          <a:ln>
            <a:noFill/>
          </a:ln>
          <a:effectLst>
            <a:softEdge rad="112500"/>
          </a:effectLst>
        </p:spPr>
      </p:pic>
      <p:pic>
        <p:nvPicPr>
          <p:cNvPr id="7" name="Picture 6">
            <a:extLst>
              <a:ext uri="{FF2B5EF4-FFF2-40B4-BE49-F238E27FC236}">
                <a16:creationId xmlns:a16="http://schemas.microsoft.com/office/drawing/2014/main" id="{812FA74F-4BC6-ED9B-7BAA-2697D08AE72C}"/>
              </a:ext>
            </a:extLst>
          </p:cNvPr>
          <p:cNvPicPr>
            <a:picLocks noChangeAspect="1"/>
          </p:cNvPicPr>
          <p:nvPr/>
        </p:nvPicPr>
        <p:blipFill>
          <a:blip r:embed="rId6"/>
          <a:stretch>
            <a:fillRect/>
          </a:stretch>
        </p:blipFill>
        <p:spPr>
          <a:xfrm>
            <a:off x="4453534" y="3167506"/>
            <a:ext cx="3254770" cy="3075757"/>
          </a:xfrm>
          <a:prstGeom prst="rect">
            <a:avLst/>
          </a:prstGeom>
        </p:spPr>
      </p:pic>
    </p:spTree>
    <p:extLst>
      <p:ext uri="{BB962C8B-B14F-4D97-AF65-F5344CB8AC3E}">
        <p14:creationId xmlns:p14="http://schemas.microsoft.com/office/powerpoint/2010/main" val="3409070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154E-2A8B-BAEC-053C-3D96502538AD}"/>
              </a:ext>
            </a:extLst>
          </p:cNvPr>
          <p:cNvSpPr>
            <a:spLocks noGrp="1"/>
          </p:cNvSpPr>
          <p:nvPr>
            <p:ph type="title"/>
          </p:nvPr>
        </p:nvSpPr>
        <p:spPr>
          <a:xfrm>
            <a:off x="957625" y="-44461"/>
            <a:ext cx="10246588" cy="1005600"/>
          </a:xfrm>
        </p:spPr>
        <p:txBody>
          <a:bodyPr/>
          <a:lstStyle/>
          <a:p>
            <a:endParaRPr lang="en-US"/>
          </a:p>
        </p:txBody>
      </p:sp>
      <p:graphicFrame>
        <p:nvGraphicFramePr>
          <p:cNvPr id="3" name="Table 10">
            <a:extLst>
              <a:ext uri="{FF2B5EF4-FFF2-40B4-BE49-F238E27FC236}">
                <a16:creationId xmlns:a16="http://schemas.microsoft.com/office/drawing/2014/main" id="{9B9EA571-0DDA-94C8-BD47-07E2791594CA}"/>
              </a:ext>
            </a:extLst>
          </p:cNvPr>
          <p:cNvGraphicFramePr>
            <a:graphicFrameLocks noGrp="1"/>
          </p:cNvGraphicFramePr>
          <p:nvPr>
            <p:extLst>
              <p:ext uri="{D42A27DB-BD31-4B8C-83A1-F6EECF244321}">
                <p14:modId xmlns:p14="http://schemas.microsoft.com/office/powerpoint/2010/main" val="1025893579"/>
              </p:ext>
            </p:extLst>
          </p:nvPr>
        </p:nvGraphicFramePr>
        <p:xfrm>
          <a:off x="0" y="89708"/>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9" name="TextBox 8">
            <a:extLst>
              <a:ext uri="{FF2B5EF4-FFF2-40B4-BE49-F238E27FC236}">
                <a16:creationId xmlns:a16="http://schemas.microsoft.com/office/drawing/2014/main" id="{3C65EC8B-C2CD-5385-0773-B311DFC93EB2}"/>
              </a:ext>
            </a:extLst>
          </p:cNvPr>
          <p:cNvSpPr txBox="1"/>
          <p:nvPr/>
        </p:nvSpPr>
        <p:spPr>
          <a:xfrm>
            <a:off x="957625" y="4608590"/>
            <a:ext cx="10683308" cy="857799"/>
          </a:xfrm>
          <a:prstGeom prst="rect">
            <a:avLst/>
          </a:prstGeom>
          <a:noFill/>
        </p:spPr>
        <p:txBody>
          <a:bodyPr wrap="square" rtlCol="0">
            <a:spAutoFit/>
          </a:bodyPr>
          <a:lstStyle/>
          <a:p>
            <a:pPr defTabSz="739683">
              <a:buClrTx/>
              <a:defRPr/>
            </a:pPr>
            <a:r>
              <a:rPr lang="en-US" sz="4974" b="1" kern="1200">
                <a:solidFill>
                  <a:srgbClr val="7030A0"/>
                </a:solidFill>
                <a:latin typeface="HP001 5 hàng" panose="020B0603050302020204" pitchFamily="34" charset="0"/>
                <a:ea typeface="+mn-ea"/>
                <a:cs typeface="HP001 5H Normal" panose="020B0603050302020204" pitchFamily="34" charset="0"/>
              </a:rPr>
              <a:t>3.</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8" name="Picture 7">
            <a:extLst>
              <a:ext uri="{FF2B5EF4-FFF2-40B4-BE49-F238E27FC236}">
                <a16:creationId xmlns:a16="http://schemas.microsoft.com/office/drawing/2014/main" id="{768B9D27-3E7B-F1B4-426D-1645575C6917}"/>
              </a:ext>
            </a:extLst>
          </p:cNvPr>
          <p:cNvPicPr>
            <a:picLocks noChangeAspect="1"/>
          </p:cNvPicPr>
          <p:nvPr/>
        </p:nvPicPr>
        <p:blipFill>
          <a:blip r:embed="rId3"/>
          <a:stretch>
            <a:fillRect/>
          </a:stretch>
        </p:blipFill>
        <p:spPr>
          <a:xfrm>
            <a:off x="1677911" y="385813"/>
            <a:ext cx="11839458" cy="1335140"/>
          </a:xfrm>
          <a:prstGeom prst="rect">
            <a:avLst/>
          </a:prstGeom>
        </p:spPr>
      </p:pic>
      <p:pic>
        <p:nvPicPr>
          <p:cNvPr id="11" name="Picture 10">
            <a:extLst>
              <a:ext uri="{FF2B5EF4-FFF2-40B4-BE49-F238E27FC236}">
                <a16:creationId xmlns:a16="http://schemas.microsoft.com/office/drawing/2014/main" id="{F7D96F78-415A-770D-AC9E-A7AE25472538}"/>
              </a:ext>
            </a:extLst>
          </p:cNvPr>
          <p:cNvPicPr>
            <a:picLocks noChangeAspect="1"/>
          </p:cNvPicPr>
          <p:nvPr/>
        </p:nvPicPr>
        <p:blipFill>
          <a:blip r:embed="rId4"/>
          <a:stretch>
            <a:fillRect/>
          </a:stretch>
        </p:blipFill>
        <p:spPr>
          <a:xfrm>
            <a:off x="3727310" y="1477113"/>
            <a:ext cx="4986960" cy="1335140"/>
          </a:xfrm>
          <a:prstGeom prst="rect">
            <a:avLst/>
          </a:prstGeom>
        </p:spPr>
      </p:pic>
      <p:pic>
        <p:nvPicPr>
          <p:cNvPr id="15" name="Picture 14">
            <a:extLst>
              <a:ext uri="{FF2B5EF4-FFF2-40B4-BE49-F238E27FC236}">
                <a16:creationId xmlns:a16="http://schemas.microsoft.com/office/drawing/2014/main" id="{6FA0F84B-B948-15DD-BFFB-9BF80D60399C}"/>
              </a:ext>
            </a:extLst>
          </p:cNvPr>
          <p:cNvPicPr>
            <a:picLocks noChangeAspect="1"/>
          </p:cNvPicPr>
          <p:nvPr/>
        </p:nvPicPr>
        <p:blipFill>
          <a:blip r:embed="rId5"/>
          <a:stretch>
            <a:fillRect/>
          </a:stretch>
        </p:blipFill>
        <p:spPr>
          <a:xfrm>
            <a:off x="893801" y="2440934"/>
            <a:ext cx="11839458" cy="1335140"/>
          </a:xfrm>
          <a:prstGeom prst="rect">
            <a:avLst/>
          </a:prstGeom>
        </p:spPr>
      </p:pic>
      <p:pic>
        <p:nvPicPr>
          <p:cNvPr id="17" name="Picture 16">
            <a:extLst>
              <a:ext uri="{FF2B5EF4-FFF2-40B4-BE49-F238E27FC236}">
                <a16:creationId xmlns:a16="http://schemas.microsoft.com/office/drawing/2014/main" id="{DA730E0C-D86C-E72E-B40F-13D5A1968C18}"/>
              </a:ext>
            </a:extLst>
          </p:cNvPr>
          <p:cNvPicPr>
            <a:picLocks noChangeAspect="1"/>
          </p:cNvPicPr>
          <p:nvPr/>
        </p:nvPicPr>
        <p:blipFill>
          <a:blip r:embed="rId6"/>
          <a:stretch>
            <a:fillRect/>
          </a:stretch>
        </p:blipFill>
        <p:spPr>
          <a:xfrm>
            <a:off x="1677911" y="3468703"/>
            <a:ext cx="11839458" cy="1341236"/>
          </a:xfrm>
          <a:prstGeom prst="rect">
            <a:avLst/>
          </a:prstGeom>
        </p:spPr>
      </p:pic>
      <p:pic>
        <p:nvPicPr>
          <p:cNvPr id="19" name="Picture 18">
            <a:extLst>
              <a:ext uri="{FF2B5EF4-FFF2-40B4-BE49-F238E27FC236}">
                <a16:creationId xmlns:a16="http://schemas.microsoft.com/office/drawing/2014/main" id="{0BBA85FC-C396-D33A-903A-B657E6963009}"/>
              </a:ext>
            </a:extLst>
          </p:cNvPr>
          <p:cNvPicPr>
            <a:picLocks noChangeAspect="1"/>
          </p:cNvPicPr>
          <p:nvPr/>
        </p:nvPicPr>
        <p:blipFill>
          <a:blip r:embed="rId7"/>
          <a:stretch>
            <a:fillRect/>
          </a:stretch>
        </p:blipFill>
        <p:spPr>
          <a:xfrm>
            <a:off x="1644661" y="5483014"/>
            <a:ext cx="12052837" cy="1457070"/>
          </a:xfrm>
          <a:prstGeom prst="rect">
            <a:avLst/>
          </a:prstGeom>
        </p:spPr>
      </p:pic>
      <p:pic>
        <p:nvPicPr>
          <p:cNvPr id="23" name="Picture 22">
            <a:extLst>
              <a:ext uri="{FF2B5EF4-FFF2-40B4-BE49-F238E27FC236}">
                <a16:creationId xmlns:a16="http://schemas.microsoft.com/office/drawing/2014/main" id="{BFD49128-4BBD-7764-CD3A-CEDE2706B7DF}"/>
              </a:ext>
            </a:extLst>
          </p:cNvPr>
          <p:cNvPicPr>
            <a:picLocks noChangeAspect="1"/>
          </p:cNvPicPr>
          <p:nvPr/>
        </p:nvPicPr>
        <p:blipFill>
          <a:blip r:embed="rId8"/>
          <a:stretch>
            <a:fillRect/>
          </a:stretch>
        </p:blipFill>
        <p:spPr>
          <a:xfrm>
            <a:off x="3710685" y="4464714"/>
            <a:ext cx="12046740" cy="1457070"/>
          </a:xfrm>
          <a:prstGeom prst="rect">
            <a:avLst/>
          </a:prstGeom>
        </p:spPr>
      </p:pic>
      <p:sp>
        <p:nvSpPr>
          <p:cNvPr id="27" name="TextBox 26">
            <a:extLst>
              <a:ext uri="{FF2B5EF4-FFF2-40B4-BE49-F238E27FC236}">
                <a16:creationId xmlns:a16="http://schemas.microsoft.com/office/drawing/2014/main" id="{16E8BF02-E4E7-8C1B-3F6E-6619EF3C844D}"/>
              </a:ext>
            </a:extLst>
          </p:cNvPr>
          <p:cNvSpPr txBox="1"/>
          <p:nvPr/>
        </p:nvSpPr>
        <p:spPr>
          <a:xfrm>
            <a:off x="910111" y="7468987"/>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5 hàng" panose="020B0603050302020204" pitchFamily="34" charset="0"/>
                <a:ea typeface="+mn-ea"/>
                <a:cs typeface="HP001 5H Normal" panose="020B0603050302020204" pitchFamily="34" charset="0"/>
              </a:rPr>
              <a:t>Thứ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gà</a:t>
            </a:r>
            <a:r>
              <a:rPr lang="en-US" sz="4974" b="1" kern="1200" err="1">
                <a:solidFill>
                  <a:srgbClr val="7030A0"/>
                </a:solidFill>
                <a:latin typeface="HP001 5 hàng" panose="020B0603050302020204" pitchFamily="34" charset="0"/>
                <a:ea typeface="+mn-ea"/>
                <a:cs typeface="HP001 5H Normal" panose="020B0603050302020204" pitchFamily="34" charset="0"/>
              </a:rPr>
              <a:t>ǀ</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a:solidFill>
                  <a:srgbClr val="7030A0"/>
                </a:solidFill>
                <a:latin typeface="HP001 5 hàng" panose="020B0603050302020204" pitchFamily="34" charset="0"/>
                <a:ea typeface="+mn-ea"/>
                <a:cs typeface="HP001 5H Normal" panose="020B0603050302020204" pitchFamily="34" charset="0"/>
              </a:rPr>
              <a:t>…</a:t>
            </a:r>
            <a:r>
              <a:rPr lang="en-US" sz="4974" b="1">
                <a:solidFill>
                  <a:srgbClr val="7030A0"/>
                </a:solidFill>
                <a:latin typeface="HP001 5 hàng" panose="020B0603050302020204" pitchFamily="34" charset="0"/>
                <a:cs typeface="HP001 5H Normal" panose="020B0603050302020204" pitchFamily="34" charset="0"/>
              </a:rPr>
              <a:t> </a:t>
            </a:r>
            <a:r>
              <a:rPr lang="el-GR" sz="4974" b="1" kern="1200" dirty="0">
                <a:solidFill>
                  <a:srgbClr val="7030A0"/>
                </a:solidFill>
                <a:latin typeface="HP001 5 hàng" panose="020B0603050302020204" pitchFamily="34" charset="0"/>
                <a:ea typeface="+mn-ea"/>
                <a:cs typeface="HP001 5H Normal" panose="020B0603050302020204" pitchFamily="34" charset="0"/>
              </a:rPr>
              <a:t>κ</a:t>
            </a:r>
            <a:r>
              <a:rPr lang="en-VN" sz="4974" b="1" kern="1200" dirty="0">
                <a:solidFill>
                  <a:srgbClr val="7030A0"/>
                </a:solidFill>
                <a:latin typeface="HP001 5 hàng" panose="020B0603050302020204" pitchFamily="34" charset="0"/>
                <a:ea typeface="+mn-ea"/>
                <a:cs typeface="HP001 5H Normal" panose="020B0603050302020204" pitchFamily="34" charset="0"/>
              </a:rPr>
              <a:t>án</a:t>
            </a:r>
            <a:r>
              <a:rPr lang="en-US" sz="4974" b="1" kern="1200" err="1">
                <a:solidFill>
                  <a:srgbClr val="7030A0"/>
                </a:solidFill>
                <a:latin typeface="HP001 5 hàng" panose="020B0603050302020204" pitchFamily="34" charset="0"/>
                <a:ea typeface="+mn-ea"/>
                <a:cs typeface="HP001 5H Normal" panose="020B0603050302020204" pitchFamily="34" charset="0"/>
              </a:rPr>
              <a:t>Ƒ</a:t>
            </a:r>
            <a:r>
              <a:rPr lang="en-US" sz="4974" b="1">
                <a:solidFill>
                  <a:srgbClr val="7030A0"/>
                </a:solidFill>
                <a:latin typeface="HP001 5 hàng" panose="020B0603050302020204" pitchFamily="34" charset="0"/>
                <a:cs typeface="HP001 5H Normal" panose="020B0603050302020204" pitchFamily="34" charset="0"/>
              </a:rPr>
              <a:t> 9</a:t>
            </a:r>
            <a:r>
              <a:rPr lang="en-VN" sz="4974" b="1" kern="1200">
                <a:solidFill>
                  <a:srgbClr val="7030A0"/>
                </a:solidFill>
                <a:latin typeface="HP001 5 hàng" panose="020B0603050302020204" pitchFamily="34" charset="0"/>
                <a:ea typeface="+mn-ea"/>
                <a:cs typeface="HP001 5H Normal" panose="020B0603050302020204" pitchFamily="34" charset="0"/>
              </a:rPr>
              <a:t> </a:t>
            </a:r>
            <a:r>
              <a:rPr lang="en-US" sz="4974" b="1" kern="1200" dirty="0">
                <a:solidFill>
                  <a:srgbClr val="7030A0"/>
                </a:solidFill>
                <a:latin typeface="HP001 5 hàng" panose="020B0603050302020204" pitchFamily="34" charset="0"/>
                <a:ea typeface="+mn-ea"/>
                <a:cs typeface="HP001 5H Normal" panose="020B0603050302020204" pitchFamily="34" charset="0"/>
              </a:rPr>
              <a:t>w</a:t>
            </a:r>
            <a:r>
              <a:rPr lang="en-VN" sz="4974" b="1" kern="1200" dirty="0">
                <a:solidFill>
                  <a:srgbClr val="7030A0"/>
                </a:solidFill>
                <a:latin typeface="HP001 5 hàng" panose="020B0603050302020204" pitchFamily="34" charset="0"/>
                <a:ea typeface="+mn-ea"/>
                <a:cs typeface="HP001 5H Normal" panose="020B0603050302020204" pitchFamily="34" charset="0"/>
              </a:rPr>
              <a:t>ăm 202</a:t>
            </a:r>
            <a:r>
              <a:rPr lang="en-US" sz="4974" b="1" kern="1200" dirty="0">
                <a:solidFill>
                  <a:srgbClr val="7030A0"/>
                </a:solidFill>
                <a:latin typeface="HP001 5 hàng" panose="020B0603050302020204" pitchFamily="34" charset="0"/>
                <a:ea typeface="+mn-ea"/>
                <a:cs typeface="HP001 5H Normal" panose="020B0603050302020204" pitchFamily="34" charset="0"/>
              </a:rPr>
              <a:t>2</a:t>
            </a:r>
            <a:endParaRPr lang="en-VN" sz="4974" b="1" kern="1200" dirty="0">
              <a:solidFill>
                <a:srgbClr val="7030A0"/>
              </a:solidFill>
              <a:latin typeface="HP001 5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3178796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762310" y="2341212"/>
            <a:ext cx="5939868" cy="1200329"/>
          </a:xfrm>
          <a:prstGeom prst="rect">
            <a:avLst/>
          </a:prstGeom>
          <a:noFill/>
        </p:spPr>
        <p:txBody>
          <a:bodyPr wrap="square" rtlCol="0">
            <a:spAutoFit/>
          </a:bodyPr>
          <a:lstStyle/>
          <a:p>
            <a:pPr algn="ctr"/>
            <a:r>
              <a:rPr lang="en-US" sz="3600" b="1">
                <a:solidFill>
                  <a:srgbClr val="00206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288339" y="123676"/>
            <a:ext cx="3156270" cy="268282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5417-CDFC-DEC8-EB98-EADDD861A224}"/>
              </a:ext>
            </a:extLst>
          </p:cNvPr>
          <p:cNvSpPr>
            <a:spLocks noGrp="1"/>
          </p:cNvSpPr>
          <p:nvPr>
            <p:ph type="title"/>
          </p:nvPr>
        </p:nvSpPr>
        <p:spPr>
          <a:xfrm>
            <a:off x="833234" y="806783"/>
            <a:ext cx="11328604" cy="888667"/>
          </a:xfrm>
        </p:spPr>
        <p:txBody>
          <a:bodyPr/>
          <a:lstStyle/>
          <a:p>
            <a:pPr algn="just"/>
            <a:r>
              <a:rPr lang="en-US" sz="4000">
                <a:solidFill>
                  <a:srgbClr val="7030A0"/>
                </a:solidFill>
                <a:latin typeface="+mj-lt"/>
              </a:rPr>
              <a:t>Đọc tin nhắn sau và tìm ra điểm chưa hợp lí. </a:t>
            </a:r>
          </a:p>
        </p:txBody>
      </p:sp>
      <p:sp>
        <p:nvSpPr>
          <p:cNvPr id="4" name="Google Shape;2306;p57">
            <a:extLst>
              <a:ext uri="{FF2B5EF4-FFF2-40B4-BE49-F238E27FC236}">
                <a16:creationId xmlns:a16="http://schemas.microsoft.com/office/drawing/2014/main" id="{FDE8F010-E439-1EB0-12DF-131A6447F3A8}"/>
              </a:ext>
            </a:extLst>
          </p:cNvPr>
          <p:cNvSpPr/>
          <p:nvPr/>
        </p:nvSpPr>
        <p:spPr>
          <a:xfrm>
            <a:off x="2941534" y="1968268"/>
            <a:ext cx="6278770" cy="4395139"/>
          </a:xfrm>
          <a:custGeom>
            <a:avLst/>
            <a:gdLst/>
            <a:ahLst/>
            <a:cxnLst/>
            <a:rect l="l" t="t" r="r" b="b"/>
            <a:pathLst>
              <a:path w="98833" h="24747" extrusionOk="0">
                <a:moveTo>
                  <a:pt x="0" y="1867"/>
                </a:moveTo>
                <a:lnTo>
                  <a:pt x="2335" y="24747"/>
                </a:lnTo>
                <a:lnTo>
                  <a:pt x="98833" y="22879"/>
                </a:lnTo>
                <a:lnTo>
                  <a:pt x="97121" y="0"/>
                </a:lnTo>
                <a:close/>
              </a:path>
            </a:pathLst>
          </a:custGeom>
          <a:solidFill>
            <a:schemeClr val="bg2">
              <a:lumMod val="20000"/>
              <a:lumOff val="80000"/>
            </a:schemeClr>
          </a:solidFill>
          <a:ln w="19050" cap="flat" cmpd="sng">
            <a:solidFill>
              <a:schemeClr val="dk1"/>
            </a:solidFill>
            <a:prstDash val="solid"/>
            <a:round/>
            <a:headEnd type="none" w="med" len="med"/>
            <a:tailEnd type="none" w="med" len="med"/>
          </a:ln>
        </p:spPr>
      </p:sp>
      <p:sp>
        <p:nvSpPr>
          <p:cNvPr id="5" name="Google Shape;2323;p57">
            <a:hlinkClick r:id="rId3" action="ppaction://hlinksldjump"/>
            <a:extLst>
              <a:ext uri="{FF2B5EF4-FFF2-40B4-BE49-F238E27FC236}">
                <a16:creationId xmlns:a16="http://schemas.microsoft.com/office/drawing/2014/main" id="{630F7EC2-6551-6C26-7008-08B2E3B6BC46}"/>
              </a:ext>
            </a:extLst>
          </p:cNvPr>
          <p:cNvSpPr txBox="1">
            <a:spLocks/>
          </p:cNvSpPr>
          <p:nvPr/>
        </p:nvSpPr>
        <p:spPr>
          <a:xfrm rot="21444806">
            <a:off x="3243598" y="3228298"/>
            <a:ext cx="5757496" cy="2162852"/>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pPr algn="just"/>
            <a:r>
              <a:rPr lang="en-US" sz="4000">
                <a:latin typeface="SVN-Segoe Print" panose="020B0606040200020203" pitchFamily="34" charset="0"/>
              </a:rPr>
              <a:t>Con đi chơi với bạn nên tối con về ăn cơm trễ.</a:t>
            </a:r>
          </a:p>
          <a:p>
            <a:pPr algn="ctr"/>
            <a:r>
              <a:rPr lang="en-US" sz="4000">
                <a:latin typeface="SVN-Segoe Print" panose="020B0606040200020203" pitchFamily="34" charset="0"/>
              </a:rPr>
              <a:t>Con gái:</a:t>
            </a:r>
          </a:p>
          <a:p>
            <a:pPr algn="ctr"/>
            <a:r>
              <a:rPr lang="en-US" sz="4000">
                <a:latin typeface="SVN-Segoe Print" panose="020B0606040200020203" pitchFamily="34" charset="0"/>
              </a:rPr>
              <a:t>Anh Thư</a:t>
            </a:r>
          </a:p>
        </p:txBody>
      </p:sp>
    </p:spTree>
    <p:extLst>
      <p:ext uri="{BB962C8B-B14F-4D97-AF65-F5344CB8AC3E}">
        <p14:creationId xmlns:p14="http://schemas.microsoft.com/office/powerpoint/2010/main" val="8265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2349770" y="504534"/>
            <a:ext cx="7151863" cy="763600"/>
          </a:xfrm>
        </p:spPr>
        <p:txBody>
          <a:bodyPr/>
          <a:lstStyle/>
          <a:p>
            <a:pPr algn="ctr"/>
            <a:r>
              <a:rPr lang="en-US">
                <a:latin typeface="+mj-lt"/>
              </a:rPr>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626594" y="962590"/>
            <a:ext cx="10909273" cy="4199900"/>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09" name="Google Shape;909;p35"/>
          <p:cNvSpPr txBox="1">
            <a:spLocks noGrp="1"/>
          </p:cNvSpPr>
          <p:nvPr>
            <p:ph type="ctrTitle"/>
          </p:nvPr>
        </p:nvSpPr>
        <p:spPr>
          <a:xfrm>
            <a:off x="1422672" y="1522131"/>
            <a:ext cx="9316494" cy="2510973"/>
          </a:xfrm>
          <a:prstGeom prst="rect">
            <a:avLst/>
          </a:prstGeom>
        </p:spPr>
        <p:txBody>
          <a:bodyPr spcFirstLastPara="1" wrap="square" lIns="121598" tIns="121598" rIns="121598" bIns="121598" anchor="b" anchorCtr="0">
            <a:noAutofit/>
          </a:bodyPr>
          <a:lstStyle/>
          <a:p>
            <a:pPr algn="ctr"/>
            <a:r>
              <a:rPr lang="en-US" sz="4800" b="1">
                <a:solidFill>
                  <a:schemeClr val="tx1"/>
                </a:solidFill>
                <a:latin typeface="+mj-lt"/>
              </a:rPr>
              <a:t>Luyện tập</a:t>
            </a:r>
            <a:br>
              <a:rPr lang="en-US" sz="4800" b="1">
                <a:solidFill>
                  <a:srgbClr val="FF0000"/>
                </a:solidFill>
                <a:latin typeface="+mj-lt"/>
              </a:rPr>
            </a:br>
            <a:r>
              <a:rPr lang="en-US" sz="4800" b="1">
                <a:solidFill>
                  <a:srgbClr val="FF0000"/>
                </a:solidFill>
                <a:latin typeface="+mj-lt"/>
              </a:rPr>
              <a:t>Viết đoạn văn kể lại hoạt động đã làm cùng người thân</a:t>
            </a:r>
            <a:endParaRPr lang="en-US" sz="6000" b="1">
              <a:solidFill>
                <a:srgbClr val="FF0000"/>
              </a:solidFill>
              <a:latin typeface="+mj-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25</a:t>
            </a:r>
            <a:endParaRPr sz="4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280219"/>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2158"/>
          <a:stretch/>
        </p:blipFill>
        <p:spPr>
          <a:xfrm>
            <a:off x="1372579" y="994611"/>
            <a:ext cx="9095838" cy="5875558"/>
          </a:xfrm>
          <a:prstGeom prst="rect">
            <a:avLst/>
          </a:prstGeom>
        </p:spPr>
      </p:pic>
    </p:spTree>
    <p:extLst>
      <p:ext uri="{BB962C8B-B14F-4D97-AF65-F5344CB8AC3E}">
        <p14:creationId xmlns:p14="http://schemas.microsoft.com/office/powerpoint/2010/main" val="2736333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575187" y="376471"/>
            <a:ext cx="11011464" cy="584775"/>
          </a:xfrm>
          <a:prstGeom prst="rect">
            <a:avLst/>
          </a:prstGeom>
          <a:noFill/>
        </p:spPr>
        <p:txBody>
          <a:bodyPr wrap="square" rtlCol="0">
            <a:spAutoFit/>
          </a:bodyPr>
          <a:lstStyle/>
          <a:p>
            <a:pPr algn="just"/>
            <a:r>
              <a:rPr lang="en-US" sz="3200">
                <a:solidFill>
                  <a:srgbClr val="FF0000"/>
                </a:solidFill>
              </a:rPr>
              <a:t>1</a:t>
            </a:r>
            <a:r>
              <a:rPr lang="en-US" sz="3200"/>
              <a:t>. Quan sát tranh, kể lại các hoạt động trong từng tranh.</a:t>
            </a:r>
          </a:p>
        </p:txBody>
      </p:sp>
      <p:pic>
        <p:nvPicPr>
          <p:cNvPr id="4" name="Picture 3">
            <a:extLst>
              <a:ext uri="{FF2B5EF4-FFF2-40B4-BE49-F238E27FC236}">
                <a16:creationId xmlns:a16="http://schemas.microsoft.com/office/drawing/2014/main" id="{E2950DBB-52EF-2700-054E-0FB4079D8B5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2158" r="50892" b="50024"/>
          <a:stretch/>
        </p:blipFill>
        <p:spPr>
          <a:xfrm>
            <a:off x="2518158" y="1483133"/>
            <a:ext cx="7125522" cy="4580782"/>
          </a:xfrm>
          <a:prstGeom prst="rect">
            <a:avLst/>
          </a:prstGeom>
          <a:ln>
            <a:noFill/>
          </a:ln>
          <a:effectLst>
            <a:softEdge rad="112500"/>
          </a:effectLst>
        </p:spPr>
      </p:pic>
    </p:spTree>
    <p:extLst>
      <p:ext uri="{BB962C8B-B14F-4D97-AF65-F5344CB8AC3E}">
        <p14:creationId xmlns:p14="http://schemas.microsoft.com/office/powerpoint/2010/main" val="2670275751"/>
      </p:ext>
    </p:extLst>
  </p:cSld>
  <p:clrMapOvr>
    <a:masterClrMapping/>
  </p:clrMapOvr>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TotalTime>
  <Words>1678</Words>
  <Application>Microsoft Office PowerPoint</Application>
  <PresentationFormat>Custom</PresentationFormat>
  <Paragraphs>145</Paragraphs>
  <Slides>20</Slides>
  <Notes>20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Raleway SemiBold</vt:lpstr>
      <vt:lpstr>Gloria Hallelujah</vt:lpstr>
      <vt:lpstr>HP001 5 hàng</vt:lpstr>
      <vt:lpstr>HP001 4 hàng</vt:lpstr>
      <vt:lpstr>Varela Round</vt:lpstr>
      <vt:lpstr>Arial</vt:lpstr>
      <vt:lpstr>Raleway</vt:lpstr>
      <vt:lpstr>Nunito</vt:lpstr>
      <vt:lpstr>Fira Sans Extra Condensed</vt:lpstr>
      <vt:lpstr>SVN-Segoe Print</vt:lpstr>
      <vt:lpstr>Maven Pro</vt:lpstr>
      <vt:lpstr>Team Building Class for Elementary by Slidesgo</vt:lpstr>
      <vt:lpstr>PowerPoint Presentation</vt:lpstr>
      <vt:lpstr>PowerPoint Presentation</vt:lpstr>
      <vt:lpstr>TIẾNG VIỆT 3</vt:lpstr>
      <vt:lpstr>PowerPoint Presentation</vt:lpstr>
      <vt:lpstr>Đọc tin nhắn sau và tìm ra điểm chưa hợp lí. </vt:lpstr>
      <vt:lpstr>Chúc mừng các em đã khởi động xuất sắc!</vt:lpstr>
      <vt:lpstr>Luyện tập Viết đoạn văn kể lại hoạt động đã làm cùng người thân</vt:lpstr>
      <vt:lpstr>PowerPoint Presentation</vt:lpstr>
      <vt:lpstr>PowerPoint Presentation</vt:lpstr>
      <vt:lpstr>PowerPoint Presentation</vt:lpstr>
      <vt:lpstr>PowerPoint Presentation</vt:lpstr>
      <vt:lpstr>PowerPoint Presentation</vt:lpstr>
      <vt:lpstr>PowerPoint Presentation</vt:lpstr>
      <vt:lpstr>Kể lại một hoạt động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Linh Phan Thi  (FE FSC DN)</cp:lastModifiedBy>
  <cp:revision>42</cp:revision>
  <dcterms:modified xsi:type="dcterms:W3CDTF">2022-07-19T08:51:10Z</dcterms:modified>
</cp:coreProperties>
</file>