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27"/>
  </p:notesMasterIdLst>
  <p:sldIdLst>
    <p:sldId id="323" r:id="rId2"/>
    <p:sldId id="339" r:id="rId3"/>
    <p:sldId id="256" r:id="rId4"/>
    <p:sldId id="338" r:id="rId5"/>
    <p:sldId id="368" r:id="rId6"/>
    <p:sldId id="257" r:id="rId7"/>
    <p:sldId id="258" r:id="rId8"/>
    <p:sldId id="259" r:id="rId9"/>
    <p:sldId id="335" r:id="rId10"/>
    <p:sldId id="319" r:id="rId11"/>
    <p:sldId id="320" r:id="rId12"/>
    <p:sldId id="347" r:id="rId13"/>
    <p:sldId id="363" r:id="rId14"/>
    <p:sldId id="364" r:id="rId15"/>
    <p:sldId id="365" r:id="rId16"/>
    <p:sldId id="352" r:id="rId17"/>
    <p:sldId id="322" r:id="rId18"/>
    <p:sldId id="316" r:id="rId19"/>
    <p:sldId id="331" r:id="rId20"/>
    <p:sldId id="360" r:id="rId21"/>
    <p:sldId id="361" r:id="rId22"/>
    <p:sldId id="366" r:id="rId23"/>
    <p:sldId id="367" r:id="rId24"/>
    <p:sldId id="353" r:id="rId25"/>
    <p:sldId id="336" r:id="rId26"/>
  </p:sldIdLst>
  <p:sldSz cx="12161838" cy="6858000"/>
  <p:notesSz cx="6858000" cy="9144000"/>
  <p:embeddedFontLst>
    <p:embeddedFont>
      <p:font typeface="HP001 4 hàng" panose="020B0603050302020204" pitchFamily="34" charset="0"/>
      <p:regular r:id="rId28"/>
      <p:bold r:id="rId29"/>
    </p:embeddedFont>
    <p:embeddedFont>
      <p:font typeface="Itim" panose="020B0604020202020204" charset="-34"/>
      <p:regular r:id="rId30"/>
    </p:embeddedFont>
    <p:embeddedFont>
      <p:font typeface="SVN-Billo" panose="00000400000000000000" pitchFamily="2" charset="0"/>
      <p:regular r:id="rId31"/>
    </p:embeddedFont>
    <p:embeddedFont>
      <p:font typeface="Varela Round" panose="00000500000000000000" pitchFamily="2" charset="-79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DD9B"/>
    <a:srgbClr val="F8DACE"/>
    <a:srgbClr val="49CAD1"/>
    <a:srgbClr val="DE0000"/>
    <a:srgbClr val="C5EBEC"/>
    <a:srgbClr val="F3BE89"/>
    <a:srgbClr val="EDC69D"/>
    <a:srgbClr val="F8C0D9"/>
    <a:srgbClr val="B7D8AD"/>
    <a:srgbClr val="C33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5" autoAdjust="0"/>
    <p:restoredTop sz="84530" autoAdjust="0"/>
  </p:normalViewPr>
  <p:slideViewPr>
    <p:cSldViewPr snapToGrid="0">
      <p:cViewPr varScale="1">
        <p:scale>
          <a:sx n="61" d="100"/>
          <a:sy n="61" d="100"/>
        </p:scale>
        <p:origin x="1098" y="7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 và khai thác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260117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ĐỐI VỚI BÀI MẪU, NGƯỜI SOẠN K ĐỂ SẴN KẾT QUẢ. GV NÊN CHO 1 HS LÀM BÀI MẪU RỒI HD HS CẢ LỚP CÁCH LÀM Ạ</a:t>
            </a:r>
          </a:p>
        </p:txBody>
      </p:sp>
    </p:spTree>
    <p:extLst>
      <p:ext uri="{BB962C8B-B14F-4D97-AF65-F5344CB8AC3E}">
        <p14:creationId xmlns:p14="http://schemas.microsoft.com/office/powerpoint/2010/main" val="2544767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cần cho HS thấy được số cần tìm ở đây là thành phần nào trong phép trừ để HS áp dụng lí thuyết hợp lí</a:t>
            </a:r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328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5504483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 hỏi HS bao nhiêu con hổ có bn chân.</a:t>
            </a:r>
          </a:p>
        </p:txBody>
      </p:sp>
    </p:spTree>
    <p:extLst>
      <p:ext uri="{BB962C8B-B14F-4D97-AF65-F5344CB8AC3E}">
        <p14:creationId xmlns:p14="http://schemas.microsoft.com/office/powerpoint/2010/main" val="14283142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 hỏi HS bao nhiêu con hổ có bn chân.</a:t>
            </a:r>
          </a:p>
        </p:txBody>
      </p:sp>
    </p:spTree>
    <p:extLst>
      <p:ext uri="{BB962C8B-B14F-4D97-AF65-F5344CB8AC3E}">
        <p14:creationId xmlns:p14="http://schemas.microsoft.com/office/powerpoint/2010/main" val="54256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linh hoạt phần khởi động có/không vì có những bài dài nên khởi động là dạy cháy giờ ạ</a:t>
            </a:r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cho HS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 và khai thác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989920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 và khai thác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963915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 và khai thác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080189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81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67" r:id="rId7"/>
    <p:sldLayoutId id="2147483673" r:id="rId8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5" Type="http://schemas.openxmlformats.org/officeDocument/2006/relationships/image" Target="../media/image40.png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audio" Target="../media/audio3.wav"/><Relationship Id="rId7" Type="http://schemas.openxmlformats.org/officeDocument/2006/relationships/image" Target="../media/image45.jpeg"/><Relationship Id="rId12" Type="http://schemas.openxmlformats.org/officeDocument/2006/relationships/image" Target="../media/image5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7.wdp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slide" Target="slide6.xml"/><Relationship Id="rId5" Type="http://schemas.openxmlformats.org/officeDocument/2006/relationships/slide" Target="slide8.xml"/><Relationship Id="rId15" Type="http://schemas.openxmlformats.org/officeDocument/2006/relationships/slide" Target="slide9.xml"/><Relationship Id="rId10" Type="http://schemas.microsoft.com/office/2007/relationships/hdphoto" Target="../media/hdphoto6.wdp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5.xml"/><Relationship Id="rId1" Type="http://schemas.openxmlformats.org/officeDocument/2006/relationships/slideLayout" Target="../slideLayouts/slideLayout8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5.xml"/><Relationship Id="rId1" Type="http://schemas.openxmlformats.org/officeDocument/2006/relationships/slideLayout" Target="../slideLayouts/slideLayout8.xml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slide" Target="slide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gif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10" Type="http://schemas.openxmlformats.org/officeDocument/2006/relationships/image" Target="../media/image36.gif"/><Relationship Id="rId4" Type="http://schemas.openxmlformats.org/officeDocument/2006/relationships/image" Target="../media/image30.gif"/><Relationship Id="rId9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253831"/>
              </p:ext>
            </p:extLst>
          </p:nvPr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838953" y="1814316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115967" y="2751881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788486" y="2756078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 4, bảng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 4 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92" y="4676794"/>
            <a:ext cx="1536167" cy="21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46" y="5038336"/>
            <a:ext cx="2365233" cy="17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81269" y="6063667"/>
            <a:ext cx="1085415" cy="6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96" y="4724907"/>
            <a:ext cx="1453533" cy="11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783572" y="4870918"/>
            <a:ext cx="613183" cy="17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961181" y="4445903"/>
            <a:ext cx="2365233" cy="1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90412" y="5386613"/>
            <a:ext cx="2265090" cy="22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19" y="6411477"/>
            <a:ext cx="693335" cy="4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27997" y="4982035"/>
            <a:ext cx="605495" cy="1892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8139" y="5376639"/>
            <a:ext cx="1886556" cy="188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24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683" y="0"/>
            <a:ext cx="10366472" cy="2330000"/>
          </a:xfrm>
        </p:spPr>
        <p:txBody>
          <a:bodyPr/>
          <a:lstStyle/>
          <a:p>
            <a:r>
              <a:rPr lang="en-US" sz="4800" b="1">
                <a:solidFill>
                  <a:srgbClr val="FF0000"/>
                </a:solidFill>
                <a:latin typeface="+mj-lt"/>
              </a:rPr>
              <a:t>CHỦ ĐỀ 1:</a:t>
            </a:r>
          </a:p>
          <a:p>
            <a:r>
              <a:rPr lang="en-US" sz="4800" b="1">
                <a:solidFill>
                  <a:srgbClr val="FF0000"/>
                </a:solidFill>
                <a:latin typeface="+mj-lt"/>
              </a:rPr>
              <a:t>ÔN TẬP VÀ BỔ SUNG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60" y="2898058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400" b="1">
                <a:solidFill>
                  <a:srgbClr val="0070C0"/>
                </a:solidFill>
                <a:latin typeface="+mj-lt"/>
              </a:rPr>
              <a:t>BÀI 6:</a:t>
            </a:r>
          </a:p>
          <a:p>
            <a:r>
              <a:rPr lang="en-US" sz="5400" b="1">
                <a:solidFill>
                  <a:srgbClr val="0070C0"/>
                </a:solidFill>
                <a:latin typeface="+mj-lt"/>
              </a:rPr>
              <a:t>BẢNG NHÂN 4, BẢNG CHIA 4</a:t>
            </a:r>
          </a:p>
          <a:p>
            <a:r>
              <a:rPr lang="en-US" sz="4400" b="1">
                <a:solidFill>
                  <a:srgbClr val="002060"/>
                </a:solidFill>
                <a:latin typeface="+mj-lt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2EBD4C-7E54-8241-0938-704D3868A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847"/>
          <a:stretch/>
        </p:blipFill>
        <p:spPr>
          <a:xfrm>
            <a:off x="-1096055" y="-235038"/>
            <a:ext cx="5048623" cy="55356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48F6EA-E0D2-F434-7195-801CF47F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2298" y="5300610"/>
            <a:ext cx="2571510" cy="763600"/>
          </a:xfrm>
        </p:spPr>
        <p:txBody>
          <a:bodyPr/>
          <a:lstStyle/>
          <a:p>
            <a:r>
              <a:rPr lang="en-US" sz="4400">
                <a:solidFill>
                  <a:srgbClr val="0070C0"/>
                </a:solidFill>
              </a:rPr>
              <a:t>Trang 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89FD29-2479-1123-80B3-7D18571B8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32" y="2287684"/>
            <a:ext cx="12004064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80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9256" y="-279318"/>
            <a:ext cx="9085704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Bảng nhân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E35031-3FDE-547F-952F-CD99A6ECDA56}"/>
              </a:ext>
            </a:extLst>
          </p:cNvPr>
          <p:cNvSpPr txBox="1"/>
          <p:nvPr/>
        </p:nvSpPr>
        <p:spPr>
          <a:xfrm>
            <a:off x="356394" y="712057"/>
            <a:ext cx="1144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/>
              <a:t>a)</a:t>
            </a:r>
            <a:endParaRPr lang="en-US" sz="3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511B65-DF9D-8EA9-4037-0A4DD00DB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1210" y="810546"/>
            <a:ext cx="8793585" cy="2766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8AD783-A720-9697-30E9-A15EDD3AB1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098" y="5340450"/>
            <a:ext cx="1392112" cy="1240496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EA3DDE7-788A-9F1C-7C00-F705700FB0BE}"/>
              </a:ext>
            </a:extLst>
          </p:cNvPr>
          <p:cNvSpPr/>
          <p:nvPr/>
        </p:nvSpPr>
        <p:spPr>
          <a:xfrm>
            <a:off x="1914378" y="3837993"/>
            <a:ext cx="3351306" cy="1859441"/>
          </a:xfrm>
          <a:prstGeom prst="wedgeRoundRectCallout">
            <a:avLst>
              <a:gd name="adj1" fmla="val -49443"/>
              <a:gd name="adj2" fmla="val 6701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tx1"/>
                </a:solidFill>
              </a:rPr>
              <a:t>Mỗi chong chóng có 4 cánh. Hỏi 5 chóng chóng có mấy cánh?</a:t>
            </a:r>
          </a:p>
        </p:txBody>
      </p:sp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314353E8-3F60-48E1-45C9-8E213211BDB3}"/>
              </a:ext>
            </a:extLst>
          </p:cNvPr>
          <p:cNvSpPr/>
          <p:nvPr/>
        </p:nvSpPr>
        <p:spPr>
          <a:xfrm>
            <a:off x="6080919" y="3837993"/>
            <a:ext cx="4058489" cy="77678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4 x 5 = ?</a:t>
            </a: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9C07A045-4152-095B-9D6A-C9B08BF8C6FB}"/>
              </a:ext>
            </a:extLst>
          </p:cNvPr>
          <p:cNvSpPr/>
          <p:nvPr/>
        </p:nvSpPr>
        <p:spPr>
          <a:xfrm>
            <a:off x="6080919" y="4743331"/>
            <a:ext cx="5916640" cy="77678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4 + 4 + 4 + 4 + 4 = 20</a:t>
            </a:r>
          </a:p>
        </p:txBody>
      </p: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AF197997-E36E-4C08-5DCD-92C104B5F44F}"/>
              </a:ext>
            </a:extLst>
          </p:cNvPr>
          <p:cNvSpPr/>
          <p:nvPr/>
        </p:nvSpPr>
        <p:spPr>
          <a:xfrm>
            <a:off x="6080919" y="5648669"/>
            <a:ext cx="4058489" cy="77678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4 x 5 = 20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796E46-5D34-BFC6-541B-5ABD95B50882}"/>
              </a:ext>
            </a:extLst>
          </p:cNvPr>
          <p:cNvSpPr/>
          <p:nvPr/>
        </p:nvSpPr>
        <p:spPr>
          <a:xfrm>
            <a:off x="10614960" y="4889385"/>
            <a:ext cx="799274" cy="484671"/>
          </a:xfrm>
          <a:prstGeom prst="rect">
            <a:avLst/>
          </a:prstGeom>
          <a:solidFill>
            <a:srgbClr val="F8DA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3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311402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Bảng nhân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E35031-3FDE-547F-952F-CD99A6ECDA56}"/>
              </a:ext>
            </a:extLst>
          </p:cNvPr>
          <p:cNvSpPr txBox="1"/>
          <p:nvPr/>
        </p:nvSpPr>
        <p:spPr>
          <a:xfrm>
            <a:off x="356394" y="569335"/>
            <a:ext cx="1144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/>
              <a:t>b) Hoàn thành bảng nhân 4</a:t>
            </a:r>
            <a:endParaRPr lang="en-US" sz="3200"/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6B8BFE5-AFD4-7826-EE79-E1809BF9E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501392"/>
              </p:ext>
            </p:extLst>
          </p:nvPr>
        </p:nvGraphicFramePr>
        <p:xfrm>
          <a:off x="3961593" y="1113397"/>
          <a:ext cx="2493795" cy="5699760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2493795">
                  <a:extLst>
                    <a:ext uri="{9D8B030D-6E8A-4147-A177-3AD203B41FA5}">
                      <a16:colId xmlns:a16="http://schemas.microsoft.com/office/drawing/2014/main" val="4274943231"/>
                    </a:ext>
                  </a:extLst>
                </a:gridCol>
              </a:tblGrid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Bảng nhân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383357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4 x 1 =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221152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4 x 2 =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697996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4 x 3 = 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565979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4 x 4 = 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751697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4 x 5 =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061742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4 x 6 = 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73913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4 x 7 = 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047402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4 x 8 = 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47484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4 x 9 = 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785113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4 x 10 = 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583078"/>
                  </a:ext>
                </a:extLst>
              </a:tr>
            </a:tbl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95CB046-0463-9720-06F7-FC4704C63867}"/>
              </a:ext>
            </a:extLst>
          </p:cNvPr>
          <p:cNvSpPr/>
          <p:nvPr/>
        </p:nvSpPr>
        <p:spPr>
          <a:xfrm>
            <a:off x="5208491" y="1604943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327BC59-488D-0414-18CD-42C592542C53}"/>
              </a:ext>
            </a:extLst>
          </p:cNvPr>
          <p:cNvSpPr/>
          <p:nvPr/>
        </p:nvSpPr>
        <p:spPr>
          <a:xfrm>
            <a:off x="5208491" y="2116735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2F2F538-DBEF-3888-24EA-9818BE754E24}"/>
              </a:ext>
            </a:extLst>
          </p:cNvPr>
          <p:cNvSpPr/>
          <p:nvPr/>
        </p:nvSpPr>
        <p:spPr>
          <a:xfrm>
            <a:off x="5208491" y="2638743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952D769-F7D1-EA3E-0E13-E8DA0AC57F2F}"/>
              </a:ext>
            </a:extLst>
          </p:cNvPr>
          <p:cNvSpPr/>
          <p:nvPr/>
        </p:nvSpPr>
        <p:spPr>
          <a:xfrm>
            <a:off x="5237657" y="3160751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EC9E7B5-6420-E510-4926-52734ABCE9AA}"/>
              </a:ext>
            </a:extLst>
          </p:cNvPr>
          <p:cNvSpPr/>
          <p:nvPr/>
        </p:nvSpPr>
        <p:spPr>
          <a:xfrm>
            <a:off x="5214102" y="3687731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503A0E6-8590-6B65-B521-D83B239F2B46}"/>
              </a:ext>
            </a:extLst>
          </p:cNvPr>
          <p:cNvSpPr/>
          <p:nvPr/>
        </p:nvSpPr>
        <p:spPr>
          <a:xfrm>
            <a:off x="5212232" y="4204767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8915DD5-6D4A-7644-386E-BF861FDA1A19}"/>
              </a:ext>
            </a:extLst>
          </p:cNvPr>
          <p:cNvSpPr/>
          <p:nvPr/>
        </p:nvSpPr>
        <p:spPr>
          <a:xfrm>
            <a:off x="5208491" y="4726775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E084431-4A41-E92F-F71C-49155313345D}"/>
              </a:ext>
            </a:extLst>
          </p:cNvPr>
          <p:cNvSpPr/>
          <p:nvPr/>
        </p:nvSpPr>
        <p:spPr>
          <a:xfrm>
            <a:off x="5208491" y="5220467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555CAFB-ECB6-E32F-DA61-37B304FBCF37}"/>
              </a:ext>
            </a:extLst>
          </p:cNvPr>
          <p:cNvSpPr/>
          <p:nvPr/>
        </p:nvSpPr>
        <p:spPr>
          <a:xfrm>
            <a:off x="5208491" y="5756817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5B4CD2D-27E9-EBF4-E3A6-6372194086FA}"/>
              </a:ext>
            </a:extLst>
          </p:cNvPr>
          <p:cNvSpPr/>
          <p:nvPr/>
        </p:nvSpPr>
        <p:spPr>
          <a:xfrm>
            <a:off x="5437091" y="627297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B4D421-0709-E557-1AA3-FA246F3A1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1452" y="2555730"/>
            <a:ext cx="3273099" cy="429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2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311402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Thử tài trí nhớ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6B8BFE5-AFD4-7826-EE79-E1809BF9E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542172"/>
              </p:ext>
            </p:extLst>
          </p:nvPr>
        </p:nvGraphicFramePr>
        <p:xfrm>
          <a:off x="2259166" y="805214"/>
          <a:ext cx="7643506" cy="5599412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3821753">
                  <a:extLst>
                    <a:ext uri="{9D8B030D-6E8A-4147-A177-3AD203B41FA5}">
                      <a16:colId xmlns:a16="http://schemas.microsoft.com/office/drawing/2014/main" val="4274943231"/>
                    </a:ext>
                  </a:extLst>
                </a:gridCol>
                <a:gridCol w="3821753">
                  <a:extLst>
                    <a:ext uri="{9D8B030D-6E8A-4147-A177-3AD203B41FA5}">
                      <a16:colId xmlns:a16="http://schemas.microsoft.com/office/drawing/2014/main" val="2474931834"/>
                    </a:ext>
                  </a:extLst>
                </a:gridCol>
              </a:tblGrid>
              <a:tr h="7126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3900"/>
                        <a:t>Bảng nhân 4</a:t>
                      </a:r>
                    </a:p>
                  </a:txBody>
                  <a:tcPr marL="126573" marR="126573" marT="63286" marB="63286"/>
                </a:tc>
                <a:tc hMerge="1">
                  <a:txBody>
                    <a:bodyPr/>
                    <a:lstStyle/>
                    <a:p>
                      <a:pPr algn="just"/>
                      <a:endParaRPr lang="en-US" sz="3900"/>
                    </a:p>
                  </a:txBody>
                  <a:tcPr marL="126573" marR="126573" marT="63286" marB="63286"/>
                </a:tc>
                <a:extLst>
                  <a:ext uri="{0D108BD9-81ED-4DB2-BD59-A6C34878D82A}">
                    <a16:rowId xmlns:a16="http://schemas.microsoft.com/office/drawing/2014/main" val="381838335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4 x 1 = 4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4 x 6 = 24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2816221152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l"/>
                      <a:r>
                        <a:rPr lang="en-US" sz="3900"/>
                        <a:t>4 x 2 = 8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4 x 7 = 28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469697996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l"/>
                      <a:r>
                        <a:rPr lang="en-US" sz="3900"/>
                        <a:t>4 x 3 = 12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4 x 8 = 32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4106565979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4 x 4 = 16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4 x 9 = 36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350275169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4 x 5 = 20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4 x 10 = 40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4102061742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BBB72987-B2F3-B039-21D7-15526D33870E}"/>
              </a:ext>
            </a:extLst>
          </p:cNvPr>
          <p:cNvSpPr txBox="1"/>
          <p:nvPr/>
        </p:nvSpPr>
        <p:spPr>
          <a:xfrm>
            <a:off x="3453746" y="6500536"/>
            <a:ext cx="612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Click vào từng mặt cười để kiểm tra kết quả</a:t>
            </a:r>
          </a:p>
        </p:txBody>
      </p:sp>
      <p:pic>
        <p:nvPicPr>
          <p:cNvPr id="1026" name="Picture 2" descr="Cartoon - 1000 pics">
            <a:extLst>
              <a:ext uri="{FF2B5EF4-FFF2-40B4-BE49-F238E27FC236}">
                <a16:creationId xmlns:a16="http://schemas.microsoft.com/office/drawing/2014/main" id="{8E8221E6-D00D-2D19-4363-081922798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84" y="1466192"/>
            <a:ext cx="1008993" cy="100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- 1000 pics">
            <a:extLst>
              <a:ext uri="{FF2B5EF4-FFF2-40B4-BE49-F238E27FC236}">
                <a16:creationId xmlns:a16="http://schemas.microsoft.com/office/drawing/2014/main" id="{60EE8F4A-1EC3-E1FD-E6E5-E4AB31250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746" y="2506717"/>
            <a:ext cx="1290255" cy="100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- Penguin-cartoon - Epic Rap Battles of History Wiki">
            <a:extLst>
              <a:ext uri="{FF2B5EF4-FFF2-40B4-BE49-F238E27FC236}">
                <a16:creationId xmlns:a16="http://schemas.microsoft.com/office/drawing/2014/main" id="{C23A67BB-E19D-CC3B-80FA-6CED99D27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193" y="3568175"/>
            <a:ext cx="819808" cy="81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lassic-cartoon-vector18">
            <a:extLst>
              <a:ext uri="{FF2B5EF4-FFF2-40B4-BE49-F238E27FC236}">
                <a16:creationId xmlns:a16="http://schemas.microsoft.com/office/drawing/2014/main" id="{62353467-B984-5F17-6AF1-5A9A5D955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991" y="4569262"/>
            <a:ext cx="568402" cy="79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ow to Draw a Cartoon Lion: 14 Steps (with Pictures) - wikiHow">
            <a:extLst>
              <a:ext uri="{FF2B5EF4-FFF2-40B4-BE49-F238E27FC236}">
                <a16:creationId xmlns:a16="http://schemas.microsoft.com/office/drawing/2014/main" id="{92921428-C5C0-2166-65B0-2E7E89D50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3" r="23041"/>
          <a:stretch/>
        </p:blipFill>
        <p:spPr bwMode="auto">
          <a:xfrm>
            <a:off x="4049895" y="5542187"/>
            <a:ext cx="568403" cy="84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ow to Draw a Cartoon Bee: 12 Steps (with Pictures) - wikiHow">
            <a:extLst>
              <a:ext uri="{FF2B5EF4-FFF2-40B4-BE49-F238E27FC236}">
                <a16:creationId xmlns:a16="http://schemas.microsoft.com/office/drawing/2014/main" id="{18C5F286-7BC5-4281-CA72-EF279345A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029" y="1560784"/>
            <a:ext cx="1091991" cy="81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horoughly Modern Miffy: Dick Bruna">
            <a:extLst>
              <a:ext uri="{FF2B5EF4-FFF2-40B4-BE49-F238E27FC236}">
                <a16:creationId xmlns:a16="http://schemas.microsoft.com/office/drawing/2014/main" id="{390FF8E1-DD67-A3F3-CC83-C6D07AF4D9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1" b="5213"/>
          <a:stretch/>
        </p:blipFill>
        <p:spPr bwMode="auto">
          <a:xfrm>
            <a:off x="7745029" y="2609192"/>
            <a:ext cx="697084" cy="81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ree National Geographic Pix: Animated photos of cartoons free ">
            <a:extLst>
              <a:ext uri="{FF2B5EF4-FFF2-40B4-BE49-F238E27FC236}">
                <a16:creationId xmlns:a16="http://schemas.microsoft.com/office/drawing/2014/main" id="{FB8C5841-092A-9D24-1BFC-35AB38548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926" y="3657600"/>
            <a:ext cx="684323" cy="73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weet Day With Sweet Cartoon">
            <a:extLst>
              <a:ext uri="{FF2B5EF4-FFF2-40B4-BE49-F238E27FC236}">
                <a16:creationId xmlns:a16="http://schemas.microsoft.com/office/drawing/2014/main" id="{E725A65B-F81B-EC8C-24F6-F070B062F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01" y="5504599"/>
            <a:ext cx="1091990" cy="8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artoon Network Names Global Toy Partner for ">
            <a:extLst>
              <a:ext uri="{FF2B5EF4-FFF2-40B4-BE49-F238E27FC236}">
                <a16:creationId xmlns:a16="http://schemas.microsoft.com/office/drawing/2014/main" id="{C8148A0E-AFC6-3479-0E3D-DC12777D8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926" y="4638863"/>
            <a:ext cx="960996" cy="61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20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311402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Thử tài trí nhớ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6B8BFE5-AFD4-7826-EE79-E1809BF9E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851956"/>
              </p:ext>
            </p:extLst>
          </p:nvPr>
        </p:nvGraphicFramePr>
        <p:xfrm>
          <a:off x="2435628" y="805214"/>
          <a:ext cx="7643506" cy="5599412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3821753">
                  <a:extLst>
                    <a:ext uri="{9D8B030D-6E8A-4147-A177-3AD203B41FA5}">
                      <a16:colId xmlns:a16="http://schemas.microsoft.com/office/drawing/2014/main" val="4274943231"/>
                    </a:ext>
                  </a:extLst>
                </a:gridCol>
                <a:gridCol w="3821753">
                  <a:extLst>
                    <a:ext uri="{9D8B030D-6E8A-4147-A177-3AD203B41FA5}">
                      <a16:colId xmlns:a16="http://schemas.microsoft.com/office/drawing/2014/main" val="2474931834"/>
                    </a:ext>
                  </a:extLst>
                </a:gridCol>
              </a:tblGrid>
              <a:tr h="7126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3900"/>
                        <a:t>Bảng nhân 4</a:t>
                      </a:r>
                    </a:p>
                  </a:txBody>
                  <a:tcPr marL="126573" marR="126573" marT="63286" marB="63286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en-US" sz="3900"/>
                    </a:p>
                  </a:txBody>
                  <a:tcPr marL="126573" marR="126573" marT="63286" marB="63286"/>
                </a:tc>
                <a:extLst>
                  <a:ext uri="{0D108BD9-81ED-4DB2-BD59-A6C34878D82A}">
                    <a16:rowId xmlns:a16="http://schemas.microsoft.com/office/drawing/2014/main" val="381838335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4 x 1 = 4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4  x 6  = 24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6221152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l"/>
                      <a:r>
                        <a:rPr lang="en-US" sz="3900"/>
                        <a:t>4 x 2 = 8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4  x 7  = 28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9697996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l"/>
                      <a:r>
                        <a:rPr lang="en-US" sz="3900"/>
                        <a:t>4 x 3 = 12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4  x 8  = 32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6565979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4 x 4 = 16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4  x 9  = 36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275169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4 x 5 = 20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4  x 10 = 40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206174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7B4DA6D1-B58C-C7E7-53FD-CEC1A02742A6}"/>
              </a:ext>
            </a:extLst>
          </p:cNvPr>
          <p:cNvSpPr/>
          <p:nvPr/>
        </p:nvSpPr>
        <p:spPr>
          <a:xfrm>
            <a:off x="4180489" y="1643853"/>
            <a:ext cx="850232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66BDD2-08FD-6CFD-363C-1399C84BCE91}"/>
              </a:ext>
            </a:extLst>
          </p:cNvPr>
          <p:cNvSpPr/>
          <p:nvPr/>
        </p:nvSpPr>
        <p:spPr>
          <a:xfrm>
            <a:off x="8313101" y="1643853"/>
            <a:ext cx="1195138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020363-1BF1-4F9F-4923-A79E8580F0CB}"/>
              </a:ext>
            </a:extLst>
          </p:cNvPr>
          <p:cNvSpPr/>
          <p:nvPr/>
        </p:nvSpPr>
        <p:spPr>
          <a:xfrm>
            <a:off x="3372325" y="1643853"/>
            <a:ext cx="301347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BF9D40-93B8-AA47-AE1A-2203C61F92E3}"/>
              </a:ext>
            </a:extLst>
          </p:cNvPr>
          <p:cNvSpPr/>
          <p:nvPr/>
        </p:nvSpPr>
        <p:spPr>
          <a:xfrm>
            <a:off x="7262780" y="1643853"/>
            <a:ext cx="538558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C5C2A9-E9B4-7F26-B0F0-B125366767E1}"/>
              </a:ext>
            </a:extLst>
          </p:cNvPr>
          <p:cNvSpPr/>
          <p:nvPr/>
        </p:nvSpPr>
        <p:spPr>
          <a:xfrm>
            <a:off x="2533443" y="1643853"/>
            <a:ext cx="301347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28B189-CDD2-FB81-265C-8522383433BD}"/>
              </a:ext>
            </a:extLst>
          </p:cNvPr>
          <p:cNvSpPr/>
          <p:nvPr/>
        </p:nvSpPr>
        <p:spPr>
          <a:xfrm>
            <a:off x="6307223" y="1643853"/>
            <a:ext cx="395451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7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42FCEE-DA58-3EAD-3146-5891B6E31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4" y="898356"/>
            <a:ext cx="2883494" cy="2964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38899C-C623-965A-FE15-63E205F7BB62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Hoạt động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ADF42C-0B8A-D17E-36CF-C2C76B9D2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04" y="2564712"/>
            <a:ext cx="12004064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6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718386" y="547348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Số?</a:t>
              </a:r>
            </a:p>
          </p:txBody>
        </p:sp>
      </p:grpSp>
      <p:graphicFrame>
        <p:nvGraphicFramePr>
          <p:cNvPr id="25" name="Table 7">
            <a:extLst>
              <a:ext uri="{FF2B5EF4-FFF2-40B4-BE49-F238E27FC236}">
                <a16:creationId xmlns:a16="http://schemas.microsoft.com/office/drawing/2014/main" id="{0F1E2C9A-8218-E910-6D87-64F35733D8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151972"/>
              </p:ext>
            </p:extLst>
          </p:nvPr>
        </p:nvGraphicFramePr>
        <p:xfrm>
          <a:off x="1081045" y="1946035"/>
          <a:ext cx="10485312" cy="2300475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2480754">
                  <a:extLst>
                    <a:ext uri="{9D8B030D-6E8A-4147-A177-3AD203B41FA5}">
                      <a16:colId xmlns:a16="http://schemas.microsoft.com/office/drawing/2014/main" val="1656835364"/>
                    </a:ext>
                  </a:extLst>
                </a:gridCol>
                <a:gridCol w="1334093">
                  <a:extLst>
                    <a:ext uri="{9D8B030D-6E8A-4147-A177-3AD203B41FA5}">
                      <a16:colId xmlns:a16="http://schemas.microsoft.com/office/drawing/2014/main" val="2528650793"/>
                    </a:ext>
                  </a:extLst>
                </a:gridCol>
                <a:gridCol w="1334093">
                  <a:extLst>
                    <a:ext uri="{9D8B030D-6E8A-4147-A177-3AD203B41FA5}">
                      <a16:colId xmlns:a16="http://schemas.microsoft.com/office/drawing/2014/main" val="2966669627"/>
                    </a:ext>
                  </a:extLst>
                </a:gridCol>
                <a:gridCol w="1334093">
                  <a:extLst>
                    <a:ext uri="{9D8B030D-6E8A-4147-A177-3AD203B41FA5}">
                      <a16:colId xmlns:a16="http://schemas.microsoft.com/office/drawing/2014/main" val="829866500"/>
                    </a:ext>
                  </a:extLst>
                </a:gridCol>
                <a:gridCol w="1334093">
                  <a:extLst>
                    <a:ext uri="{9D8B030D-6E8A-4147-A177-3AD203B41FA5}">
                      <a16:colId xmlns:a16="http://schemas.microsoft.com/office/drawing/2014/main" val="3873613613"/>
                    </a:ext>
                  </a:extLst>
                </a:gridCol>
                <a:gridCol w="1334093">
                  <a:extLst>
                    <a:ext uri="{9D8B030D-6E8A-4147-A177-3AD203B41FA5}">
                      <a16:colId xmlns:a16="http://schemas.microsoft.com/office/drawing/2014/main" val="1093108257"/>
                    </a:ext>
                  </a:extLst>
                </a:gridCol>
                <a:gridCol w="1334093">
                  <a:extLst>
                    <a:ext uri="{9D8B030D-6E8A-4147-A177-3AD203B41FA5}">
                      <a16:colId xmlns:a16="http://schemas.microsoft.com/office/drawing/2014/main" val="346980092"/>
                    </a:ext>
                  </a:extLst>
                </a:gridCol>
              </a:tblGrid>
              <a:tr h="766825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819466"/>
                  </a:ext>
                </a:extLst>
              </a:tr>
              <a:tr h="766825">
                <a:tc vMerge="1">
                  <a:txBody>
                    <a:bodyPr/>
                    <a:lstStyle/>
                    <a:p>
                      <a:pPr algn="ctr"/>
                      <a:r>
                        <a:rPr lang="en-US" sz="3600"/>
                        <a:t>Thừa số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7028002"/>
                  </a:ext>
                </a:extLst>
              </a:tr>
              <a:tr h="766825">
                <a:tc>
                  <a:txBody>
                    <a:bodyPr/>
                    <a:lstStyle/>
                    <a:p>
                      <a:pPr algn="ctr"/>
                      <a:endParaRPr lang="en-US" sz="36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FF0000"/>
                          </a:solidFill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FF0000"/>
                          </a:solidFill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8467124"/>
                  </a:ext>
                </a:extLst>
              </a:tr>
            </a:tbl>
          </a:graphicData>
        </a:graphic>
      </p:graphicFrame>
      <p:pic>
        <p:nvPicPr>
          <p:cNvPr id="1026" name="Picture 2" descr="Cartoon Network | Free Online Games, Downloads, Competitions &amp; Videos for  Kids">
            <a:extLst>
              <a:ext uri="{FF2B5EF4-FFF2-40B4-BE49-F238E27FC236}">
                <a16:creationId xmlns:a16="http://schemas.microsoft.com/office/drawing/2014/main" id="{A8732059-0849-E48C-80D3-8CE3D1584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0821" y="3429000"/>
            <a:ext cx="853914" cy="85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Network | Free Online Games, Downloads, Competitions &amp; Videos for  Kids">
            <a:extLst>
              <a:ext uri="{FF2B5EF4-FFF2-40B4-BE49-F238E27FC236}">
                <a16:creationId xmlns:a16="http://schemas.microsoft.com/office/drawing/2014/main" id="{F1926385-FDFE-8A3D-EE2F-D5733583D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646" y="3429000"/>
            <a:ext cx="1060607" cy="106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me | Free online games and video | Cartoon Network">
            <a:extLst>
              <a:ext uri="{FF2B5EF4-FFF2-40B4-BE49-F238E27FC236}">
                <a16:creationId xmlns:a16="http://schemas.microsoft.com/office/drawing/2014/main" id="{2C419BC5-541E-0086-6E7D-BFBBCC0F3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926" y="3369369"/>
            <a:ext cx="1075657" cy="107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weety - Study in China 2022 - Wiki English">
            <a:extLst>
              <a:ext uri="{FF2B5EF4-FFF2-40B4-BE49-F238E27FC236}">
                <a16:creationId xmlns:a16="http://schemas.microsoft.com/office/drawing/2014/main" id="{518B8AD0-F157-D34A-4EF6-12C54AE56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774" y="3176510"/>
            <a:ext cx="1059185" cy="190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516ABAA-2D7B-24D6-4DA9-3D186CA7C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919" y="3455201"/>
            <a:ext cx="972262" cy="100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ownload Cartoon Free PNG photo images and clipart | FreePNGImg">
            <a:extLst>
              <a:ext uri="{FF2B5EF4-FFF2-40B4-BE49-F238E27FC236}">
                <a16:creationId xmlns:a16="http://schemas.microsoft.com/office/drawing/2014/main" id="{C7403C61-5167-2ACA-A6E5-B38B382E9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072" y="3176510"/>
            <a:ext cx="1707828" cy="170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05817F8-08C2-5F99-72E0-C5CA86EB042D}"/>
              </a:ext>
            </a:extLst>
          </p:cNvPr>
          <p:cNvSpPr txBox="1"/>
          <p:nvPr/>
        </p:nvSpPr>
        <p:spPr>
          <a:xfrm>
            <a:off x="3048835" y="6488668"/>
            <a:ext cx="612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Click vào từng nhân vật hoạt hình để kiểm tra kết quả</a:t>
            </a:r>
          </a:p>
        </p:txBody>
      </p:sp>
    </p:spTree>
    <p:extLst>
      <p:ext uri="{BB962C8B-B14F-4D97-AF65-F5344CB8AC3E}">
        <p14:creationId xmlns:p14="http://schemas.microsoft.com/office/powerpoint/2010/main" val="21654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190783" y="238298"/>
            <a:ext cx="9734550" cy="3882833"/>
            <a:chOff x="842010" y="518160"/>
            <a:chExt cx="9734550" cy="388283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Nêu các số còn thiếu.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C1AEEB-6F07-4460-A833-0667F66001E7}"/>
                </a:ext>
              </a:extLst>
            </p:cNvPr>
            <p:cNvSpPr txBox="1"/>
            <p:nvPr/>
          </p:nvSpPr>
          <p:spPr>
            <a:xfrm>
              <a:off x="1010457" y="1727081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a)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A367865-8A39-FD19-5EA7-03577BC50498}"/>
                </a:ext>
              </a:extLst>
            </p:cNvPr>
            <p:cNvSpPr txBox="1"/>
            <p:nvPr/>
          </p:nvSpPr>
          <p:spPr>
            <a:xfrm>
              <a:off x="1010457" y="3754662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b)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3D0E446D-AE24-3C1F-6147-5880E8310310}"/>
              </a:ext>
            </a:extLst>
          </p:cNvPr>
          <p:cNvSpPr/>
          <p:nvPr/>
        </p:nvSpPr>
        <p:spPr>
          <a:xfrm>
            <a:off x="1158891" y="3371826"/>
            <a:ext cx="914400" cy="9144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AE9C4C3-0ED6-23D3-96D0-2C03ACDE2A31}"/>
              </a:ext>
            </a:extLst>
          </p:cNvPr>
          <p:cNvSpPr/>
          <p:nvPr/>
        </p:nvSpPr>
        <p:spPr>
          <a:xfrm>
            <a:off x="2183984" y="3371826"/>
            <a:ext cx="914400" cy="9144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11E9E36-D8AD-3F1A-DB2E-33F5D6EBBD7C}"/>
              </a:ext>
            </a:extLst>
          </p:cNvPr>
          <p:cNvSpPr/>
          <p:nvPr/>
        </p:nvSpPr>
        <p:spPr>
          <a:xfrm>
            <a:off x="3204376" y="3371826"/>
            <a:ext cx="914400" cy="9144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32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AF4ADF1-D0E0-1A38-706A-5B6C3A465E0B}"/>
              </a:ext>
            </a:extLst>
          </p:cNvPr>
          <p:cNvSpPr/>
          <p:nvPr/>
        </p:nvSpPr>
        <p:spPr>
          <a:xfrm>
            <a:off x="4284606" y="3371826"/>
            <a:ext cx="914400" cy="9144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C72EB55-7386-744B-A2D8-19E47F4B3998}"/>
              </a:ext>
            </a:extLst>
          </p:cNvPr>
          <p:cNvSpPr/>
          <p:nvPr/>
        </p:nvSpPr>
        <p:spPr>
          <a:xfrm>
            <a:off x="5411248" y="3371826"/>
            <a:ext cx="914400" cy="9144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07166B-578A-4F96-3FF8-9C93D711DA69}"/>
              </a:ext>
            </a:extLst>
          </p:cNvPr>
          <p:cNvSpPr/>
          <p:nvPr/>
        </p:nvSpPr>
        <p:spPr>
          <a:xfrm>
            <a:off x="6461559" y="3371826"/>
            <a:ext cx="914400" cy="9144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446CA4F-4813-2AD9-90DC-87E5E5DA8921}"/>
              </a:ext>
            </a:extLst>
          </p:cNvPr>
          <p:cNvSpPr/>
          <p:nvPr/>
        </p:nvSpPr>
        <p:spPr>
          <a:xfrm>
            <a:off x="7511870" y="3371826"/>
            <a:ext cx="914400" cy="9144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9B511AF-7ADE-AEED-B6F8-9118B6FF9C27}"/>
              </a:ext>
            </a:extLst>
          </p:cNvPr>
          <p:cNvSpPr/>
          <p:nvPr/>
        </p:nvSpPr>
        <p:spPr>
          <a:xfrm>
            <a:off x="8559628" y="3371826"/>
            <a:ext cx="914400" cy="9144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9D38369-EACE-5629-561C-D9AF9CF47D3C}"/>
              </a:ext>
            </a:extLst>
          </p:cNvPr>
          <p:cNvSpPr/>
          <p:nvPr/>
        </p:nvSpPr>
        <p:spPr>
          <a:xfrm>
            <a:off x="9609939" y="3371826"/>
            <a:ext cx="914400" cy="9144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E7AC4A5-7A29-E048-BF5A-25240C8D67AD}"/>
              </a:ext>
            </a:extLst>
          </p:cNvPr>
          <p:cNvSpPr/>
          <p:nvPr/>
        </p:nvSpPr>
        <p:spPr>
          <a:xfrm>
            <a:off x="10655144" y="3371826"/>
            <a:ext cx="914400" cy="9144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2B821A2-942B-D50D-E876-C49D49C7E8EE}"/>
              </a:ext>
            </a:extLst>
          </p:cNvPr>
          <p:cNvSpPr/>
          <p:nvPr/>
        </p:nvSpPr>
        <p:spPr>
          <a:xfrm>
            <a:off x="4336696" y="3417546"/>
            <a:ext cx="822960" cy="822960"/>
          </a:xfrm>
          <a:prstGeom prst="ellipse">
            <a:avLst/>
          </a:prstGeom>
          <a:solidFill>
            <a:srgbClr val="F5D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5F37492-1594-2A52-E0F5-D130A5E32EF2}"/>
              </a:ext>
            </a:extLst>
          </p:cNvPr>
          <p:cNvSpPr/>
          <p:nvPr/>
        </p:nvSpPr>
        <p:spPr>
          <a:xfrm>
            <a:off x="5466964" y="3417546"/>
            <a:ext cx="822960" cy="822960"/>
          </a:xfrm>
          <a:prstGeom prst="ellipse">
            <a:avLst/>
          </a:prstGeom>
          <a:solidFill>
            <a:srgbClr val="F5D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1632CCC-0097-C566-B6B2-14967E56F02B}"/>
              </a:ext>
            </a:extLst>
          </p:cNvPr>
          <p:cNvSpPr/>
          <p:nvPr/>
        </p:nvSpPr>
        <p:spPr>
          <a:xfrm>
            <a:off x="7558155" y="3417546"/>
            <a:ext cx="822960" cy="822960"/>
          </a:xfrm>
          <a:prstGeom prst="ellipse">
            <a:avLst/>
          </a:prstGeom>
          <a:solidFill>
            <a:srgbClr val="F5D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315E488-FE25-62AF-CAEA-AF7FFEC7A01F}"/>
              </a:ext>
            </a:extLst>
          </p:cNvPr>
          <p:cNvSpPr/>
          <p:nvPr/>
        </p:nvSpPr>
        <p:spPr>
          <a:xfrm>
            <a:off x="9655659" y="3417546"/>
            <a:ext cx="822960" cy="822960"/>
          </a:xfrm>
          <a:prstGeom prst="ellipse">
            <a:avLst/>
          </a:prstGeom>
          <a:solidFill>
            <a:srgbClr val="F5D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37533F9-9890-9A1C-C7BA-4BB9386FFCE7}"/>
              </a:ext>
            </a:extLst>
          </p:cNvPr>
          <p:cNvSpPr txBox="1"/>
          <p:nvPr/>
        </p:nvSpPr>
        <p:spPr>
          <a:xfrm>
            <a:off x="3048835" y="6488668"/>
            <a:ext cx="612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Click vào dấu hỏi  hình để kiểm tra kết quả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CA2E1C-9449-4880-2D69-FF63BA8F45EE}"/>
              </a:ext>
            </a:extLst>
          </p:cNvPr>
          <p:cNvSpPr/>
          <p:nvPr/>
        </p:nvSpPr>
        <p:spPr>
          <a:xfrm>
            <a:off x="1105183" y="1375298"/>
            <a:ext cx="914400" cy="914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8C2D0C-E362-BC03-D82B-5A2613C91750}"/>
              </a:ext>
            </a:extLst>
          </p:cNvPr>
          <p:cNvSpPr/>
          <p:nvPr/>
        </p:nvSpPr>
        <p:spPr>
          <a:xfrm>
            <a:off x="2163502" y="1375298"/>
            <a:ext cx="914400" cy="914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81E85D-598A-6E74-47FF-DF4197B3F293}"/>
              </a:ext>
            </a:extLst>
          </p:cNvPr>
          <p:cNvSpPr/>
          <p:nvPr/>
        </p:nvSpPr>
        <p:spPr>
          <a:xfrm>
            <a:off x="3225232" y="1375298"/>
            <a:ext cx="914400" cy="914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97F245-5A08-769A-5676-3D20D99EAD81}"/>
              </a:ext>
            </a:extLst>
          </p:cNvPr>
          <p:cNvSpPr/>
          <p:nvPr/>
        </p:nvSpPr>
        <p:spPr>
          <a:xfrm>
            <a:off x="4283551" y="1375298"/>
            <a:ext cx="914400" cy="914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81BCC4E-AC0D-18A7-E1B9-741F7E02080A}"/>
              </a:ext>
            </a:extLst>
          </p:cNvPr>
          <p:cNvSpPr/>
          <p:nvPr/>
        </p:nvSpPr>
        <p:spPr>
          <a:xfrm>
            <a:off x="5346666" y="1375298"/>
            <a:ext cx="914400" cy="914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2D5247-A8B8-992E-7D37-050A158E8734}"/>
              </a:ext>
            </a:extLst>
          </p:cNvPr>
          <p:cNvSpPr/>
          <p:nvPr/>
        </p:nvSpPr>
        <p:spPr>
          <a:xfrm>
            <a:off x="6404985" y="1375298"/>
            <a:ext cx="914400" cy="914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1D5D80B-2E35-4771-73D1-78868EBAE32E}"/>
              </a:ext>
            </a:extLst>
          </p:cNvPr>
          <p:cNvSpPr/>
          <p:nvPr/>
        </p:nvSpPr>
        <p:spPr>
          <a:xfrm>
            <a:off x="7466715" y="1375298"/>
            <a:ext cx="914400" cy="914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35C4010-FFE9-EA12-1AC7-C71092A4CC8A}"/>
              </a:ext>
            </a:extLst>
          </p:cNvPr>
          <p:cNvSpPr/>
          <p:nvPr/>
        </p:nvSpPr>
        <p:spPr>
          <a:xfrm>
            <a:off x="9596825" y="1375298"/>
            <a:ext cx="914400" cy="914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83245A9-5393-02EA-8C6A-2904A30BEA48}"/>
              </a:ext>
            </a:extLst>
          </p:cNvPr>
          <p:cNvSpPr/>
          <p:nvPr/>
        </p:nvSpPr>
        <p:spPr>
          <a:xfrm>
            <a:off x="10655144" y="1375298"/>
            <a:ext cx="914400" cy="914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2921416-F0AB-F42F-7797-47A72509A5E9}"/>
              </a:ext>
            </a:extLst>
          </p:cNvPr>
          <p:cNvSpPr/>
          <p:nvPr/>
        </p:nvSpPr>
        <p:spPr>
          <a:xfrm>
            <a:off x="8513908" y="1375298"/>
            <a:ext cx="914400" cy="914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32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000235B-5277-2233-D866-7E4CA8DDC079}"/>
              </a:ext>
            </a:extLst>
          </p:cNvPr>
          <p:cNvSpPr txBox="1"/>
          <p:nvPr/>
        </p:nvSpPr>
        <p:spPr>
          <a:xfrm>
            <a:off x="4335739" y="1468542"/>
            <a:ext cx="858397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70F4D12-9EEF-9471-2022-A20BB716EAF6}"/>
              </a:ext>
            </a:extLst>
          </p:cNvPr>
          <p:cNvSpPr txBox="1"/>
          <p:nvPr/>
        </p:nvSpPr>
        <p:spPr>
          <a:xfrm>
            <a:off x="5374667" y="1468542"/>
            <a:ext cx="858397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1652084-E928-7CA4-33A7-3C630EFC0906}"/>
              </a:ext>
            </a:extLst>
          </p:cNvPr>
          <p:cNvSpPr txBox="1"/>
          <p:nvPr/>
        </p:nvSpPr>
        <p:spPr>
          <a:xfrm>
            <a:off x="7494716" y="1491159"/>
            <a:ext cx="858397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7D5793A-50D2-9519-FC23-A54266547014}"/>
              </a:ext>
            </a:extLst>
          </p:cNvPr>
          <p:cNvSpPr txBox="1"/>
          <p:nvPr/>
        </p:nvSpPr>
        <p:spPr>
          <a:xfrm>
            <a:off x="9637941" y="1491159"/>
            <a:ext cx="858397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105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56" grpId="0" animBg="1"/>
      <p:bldP spid="59" grpId="0" animBg="1"/>
      <p:bldP spid="60" grpId="0" animBg="1"/>
      <p:bldP spid="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119520" y="153564"/>
            <a:ext cx="11872522" cy="1692759"/>
            <a:chOff x="842010" y="518160"/>
            <a:chExt cx="11872522" cy="169275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702978" y="641259"/>
              <a:ext cx="110115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/>
                <a:t>Mỗi ô tô con có 4 bánh xe. Hỏi 8 ô tô như vậy có bao nhiêu bánh xe?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6A904D-D0CB-9208-9E72-4CFBFB6A77EE}"/>
              </a:ext>
            </a:extLst>
          </p:cNvPr>
          <p:cNvCxnSpPr>
            <a:cxnSpLocks/>
          </p:cNvCxnSpPr>
          <p:nvPr/>
        </p:nvCxnSpPr>
        <p:spPr>
          <a:xfrm>
            <a:off x="1046507" y="1067964"/>
            <a:ext cx="76162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2CB5CCF-D9CA-FB57-96AE-30A9125BBC67}"/>
              </a:ext>
            </a:extLst>
          </p:cNvPr>
          <p:cNvCxnSpPr>
            <a:cxnSpLocks/>
          </p:cNvCxnSpPr>
          <p:nvPr/>
        </p:nvCxnSpPr>
        <p:spPr>
          <a:xfrm flipV="1">
            <a:off x="9069227" y="1013367"/>
            <a:ext cx="2922815" cy="1668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9AEE33-8659-13CC-1170-FAC159FCFBFA}"/>
              </a:ext>
            </a:extLst>
          </p:cNvPr>
          <p:cNvCxnSpPr>
            <a:cxnSpLocks/>
          </p:cNvCxnSpPr>
          <p:nvPr/>
        </p:nvCxnSpPr>
        <p:spPr>
          <a:xfrm flipV="1">
            <a:off x="1046507" y="1793686"/>
            <a:ext cx="8506567" cy="1020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C083E32-A2CA-5CC5-75B6-4125BCDB588C}"/>
              </a:ext>
            </a:extLst>
          </p:cNvPr>
          <p:cNvSpPr txBox="1"/>
          <p:nvPr/>
        </p:nvSpPr>
        <p:spPr>
          <a:xfrm>
            <a:off x="942480" y="2623963"/>
            <a:ext cx="4393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/>
              <a:t>Tóm tắt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8397F07-2AEF-7CEB-923F-44A468B667D6}"/>
              </a:ext>
            </a:extLst>
          </p:cNvPr>
          <p:cNvSpPr txBox="1"/>
          <p:nvPr/>
        </p:nvSpPr>
        <p:spPr>
          <a:xfrm>
            <a:off x="942480" y="3402322"/>
            <a:ext cx="4393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/>
              <a:t>1 ô tô: 4 bánh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1761AA9-F247-E962-925A-662DA7453A49}"/>
              </a:ext>
            </a:extLst>
          </p:cNvPr>
          <p:cNvSpPr txBox="1"/>
          <p:nvPr/>
        </p:nvSpPr>
        <p:spPr>
          <a:xfrm>
            <a:off x="942480" y="4180681"/>
            <a:ext cx="6568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/>
              <a:t>8 ô tô: … bánh?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2965337-1F86-7630-E8E7-58420F9B3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501" y="2296442"/>
            <a:ext cx="5430472" cy="271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77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:a16="http://schemas.microsoft.com/office/drawing/2014/main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4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908086"/>
              </p:ext>
            </p:extLst>
          </p:nvPr>
        </p:nvGraphicFramePr>
        <p:xfrm>
          <a:off x="0" y="0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571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809338" y="454058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086352" y="1390795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774641" y="1401560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 4, bảng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 4 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B3C3A-8B1C-DE0F-35AD-3132546B73B3}"/>
              </a:ext>
            </a:extLst>
          </p:cNvPr>
          <p:cNvSpPr txBox="1"/>
          <p:nvPr/>
        </p:nvSpPr>
        <p:spPr>
          <a:xfrm>
            <a:off x="1070670" y="2332511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3.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740902-48E3-9DE0-0F3D-AB79D3D139CA}"/>
              </a:ext>
            </a:extLst>
          </p:cNvPr>
          <p:cNvSpPr/>
          <p:nvPr/>
        </p:nvSpPr>
        <p:spPr>
          <a:xfrm>
            <a:off x="9035869" y="4064643"/>
            <a:ext cx="3011752" cy="205981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4076FA-FA65-007B-6EDD-80DDB03C23A4}"/>
              </a:ext>
            </a:extLst>
          </p:cNvPr>
          <p:cNvSpPr txBox="1"/>
          <p:nvPr/>
        </p:nvSpPr>
        <p:spPr>
          <a:xfrm>
            <a:off x="3707687" y="2334326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Bài giải </a:t>
            </a:r>
            <a:endParaRPr lang="en-VN" sz="47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F5C26D-BBDC-C055-2A15-402FAF0162DF}"/>
              </a:ext>
            </a:extLst>
          </p:cNvPr>
          <p:cNvSpPr txBox="1"/>
          <p:nvPr/>
        </p:nvSpPr>
        <p:spPr>
          <a:xfrm>
            <a:off x="1809338" y="3274374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vi-VN" sz="4700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8 ô Ǉô ηư vậy có số báζ là:</a:t>
            </a:r>
            <a:endParaRPr lang="en-US" sz="4700" b="1" kern="1200">
              <a:solidFill>
                <a:srgbClr val="7030A0"/>
              </a:solidFill>
              <a:latin typeface="HP001 4 hàng" panose="020B0603050302020204" pitchFamily="34" charset="0"/>
              <a:cs typeface="HP001 5H Normal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80D1E6-6855-85E0-2A45-50CCEC651220}"/>
              </a:ext>
            </a:extLst>
          </p:cNvPr>
          <p:cNvSpPr txBox="1"/>
          <p:nvPr/>
        </p:nvSpPr>
        <p:spPr>
          <a:xfrm>
            <a:off x="2704688" y="4215182"/>
            <a:ext cx="599265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4 </a:t>
            </a:r>
            <a:r>
              <a:rPr lang="en-US" sz="3600" kern="1200">
                <a:solidFill>
                  <a:srgbClr val="7030A0"/>
                </a:solidFill>
                <a:latin typeface="+mj-lt"/>
                <a:ea typeface="+mn-ea"/>
                <a:cs typeface="HP001 5H Normal" panose="020B0603050302020204" pitchFamily="34" charset="0"/>
              </a:rPr>
              <a:t>x</a:t>
            </a: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8 = 32 (</a:t>
            </a: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bánh</a:t>
            </a: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CE61B4-597D-6A77-CF1C-425FA5B19461}"/>
              </a:ext>
            </a:extLst>
          </p:cNvPr>
          <p:cNvSpPr txBox="1"/>
          <p:nvPr/>
        </p:nvSpPr>
        <p:spPr>
          <a:xfrm>
            <a:off x="3707687" y="5155862"/>
            <a:ext cx="5104791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Đáp số: </a:t>
            </a: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32 bánh</a:t>
            </a:r>
            <a:endParaRPr lang="en-US" sz="4700" b="1" kern="120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D0913C-92D8-056A-14B5-E37013E00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2408" y="4206386"/>
            <a:ext cx="4359402" cy="181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2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A9A134-F85F-31C5-26D0-2C100EBB073A}"/>
              </a:ext>
            </a:extLst>
          </p:cNvPr>
          <p:cNvSpPr txBox="1"/>
          <p:nvPr/>
        </p:nvSpPr>
        <p:spPr>
          <a:xfrm>
            <a:off x="78325" y="6136106"/>
            <a:ext cx="1200518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M</a:t>
            </a:r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Ở RỘNG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8CC4FE-24E5-1FCD-85C7-2C39097B3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8" y="847469"/>
            <a:ext cx="12004064" cy="45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17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Animal Cliparts, Download Free Animal Cliparts png images ...">
            <a:extLst>
              <a:ext uri="{FF2B5EF4-FFF2-40B4-BE49-F238E27FC236}">
                <a16:creationId xmlns:a16="http://schemas.microsoft.com/office/drawing/2014/main" id="{69FBFC53-12AB-935A-3C09-25CBFD7E3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67" y="258429"/>
            <a:ext cx="4722450" cy="416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6CF34C-4404-1E10-FD3C-06E57AC9E2DD}"/>
              </a:ext>
            </a:extLst>
          </p:cNvPr>
          <p:cNvSpPr txBox="1"/>
          <p:nvPr/>
        </p:nvSpPr>
        <p:spPr>
          <a:xfrm>
            <a:off x="747910" y="5029911"/>
            <a:ext cx="11091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/>
              <a:t>Mỗi con hổ có 4 chân, hỏi …. con hổ có …. chân?</a:t>
            </a:r>
          </a:p>
        </p:txBody>
      </p:sp>
    </p:spTree>
    <p:extLst>
      <p:ext uri="{BB962C8B-B14F-4D97-AF65-F5344CB8AC3E}">
        <p14:creationId xmlns:p14="http://schemas.microsoft.com/office/powerpoint/2010/main" val="1234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6CF34C-4404-1E10-FD3C-06E57AC9E2DD}"/>
              </a:ext>
            </a:extLst>
          </p:cNvPr>
          <p:cNvSpPr txBox="1"/>
          <p:nvPr/>
        </p:nvSpPr>
        <p:spPr>
          <a:xfrm>
            <a:off x="747910" y="5029911"/>
            <a:ext cx="11091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/>
              <a:t>Mỗi cái nàn có 4 chân, hỏi …. cái bàn có …. chân?</a:t>
            </a:r>
          </a:p>
        </p:txBody>
      </p:sp>
      <p:pic>
        <p:nvPicPr>
          <p:cNvPr id="3074" name="Picture 2" descr="Free School Table Cliparts, Download Free School Table Cliparts ...">
            <a:extLst>
              <a:ext uri="{FF2B5EF4-FFF2-40B4-BE49-F238E27FC236}">
                <a16:creationId xmlns:a16="http://schemas.microsoft.com/office/drawing/2014/main" id="{C059E149-8104-4DE9-6700-0B8A6E94B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325" y="986880"/>
            <a:ext cx="4196557" cy="340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43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921" y="0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4" y="1154995"/>
            <a:ext cx="12004064" cy="2274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342" y="3688059"/>
            <a:ext cx="3807154" cy="23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8000" r="-66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698" y="486615"/>
            <a:ext cx="2133222" cy="2303881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169" y="616426"/>
            <a:ext cx="2843188" cy="2599740"/>
          </a:xfrm>
          <a:prstGeom prst="rect">
            <a:avLst/>
          </a:prstGeom>
        </p:spPr>
      </p:pic>
      <p:pic>
        <p:nvPicPr>
          <p:cNvPr id="10" name="Picture 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34" y="834930"/>
            <a:ext cx="2657376" cy="2869968"/>
          </a:xfrm>
          <a:prstGeom prst="rect">
            <a:avLst/>
          </a:prstGeom>
        </p:spPr>
      </p:pic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20002" y="5127020"/>
            <a:ext cx="810789" cy="810789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420108" y="834930"/>
            <a:ext cx="506742" cy="322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79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467392" y="543675"/>
            <a:ext cx="506742" cy="322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79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894309" y="2940998"/>
            <a:ext cx="506742" cy="322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79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8" name="Notched Right Arrow 17">
            <a:hlinkClick r:id="rId15" action="ppaction://hlinksldjump"/>
          </p:cNvPr>
          <p:cNvSpPr/>
          <p:nvPr/>
        </p:nvSpPr>
        <p:spPr>
          <a:xfrm>
            <a:off x="10960920" y="6376556"/>
            <a:ext cx="1114835" cy="562243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9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4AD9F0-4E95-CCB0-AAE7-10A892FAC2C2}"/>
              </a:ext>
            </a:extLst>
          </p:cNvPr>
          <p:cNvSpPr txBox="1"/>
          <p:nvPr/>
        </p:nvSpPr>
        <p:spPr>
          <a:xfrm>
            <a:off x="2266559" y="6469186"/>
            <a:ext cx="7381938" cy="66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Click vào các con virus để tới thử thách</a:t>
            </a:r>
          </a:p>
          <a:p>
            <a:r>
              <a:rPr lang="en-US"/>
              <a:t>Sau khi chơi xong, click vào mũi tên để tới nội dung tiếp theo.</a:t>
            </a:r>
          </a:p>
        </p:txBody>
      </p:sp>
    </p:spTree>
    <p:extLst>
      <p:ext uri="{BB962C8B-B14F-4D97-AF65-F5344CB8AC3E}">
        <p14:creationId xmlns:p14="http://schemas.microsoft.com/office/powerpoint/2010/main" val="37932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7547" numSld="8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82686" y="2593111"/>
            <a:ext cx="9396465" cy="1934981"/>
            <a:chOff x="1012373" y="354915"/>
            <a:chExt cx="7064827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012373" y="354915"/>
              <a:ext cx="7064827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12373" y="499411"/>
              <a:ext cx="6831872" cy="625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latin typeface="+mj-lt"/>
                  <a:ea typeface="AvantGarde" pitchFamily="2" charset="0"/>
                  <a:cs typeface="AvantGarde" pitchFamily="2" charset="0"/>
                </a:rPr>
                <a:t>Thử thách:</a:t>
              </a:r>
            </a:p>
            <a:p>
              <a:pPr algn="ctr"/>
              <a:r>
                <a:rPr lang="en-US" sz="4000">
                  <a:latin typeface="+mj-lt"/>
                  <a:ea typeface="AvantGarde" pitchFamily="2" charset="0"/>
                  <a:cs typeface="AvantGarde" pitchFamily="2" charset="0"/>
                </a:rPr>
                <a:t>Đọc trước lớp BẢNG NHÂN 3</a:t>
              </a:r>
              <a:endParaRPr lang="en-US" sz="4000" dirty="0">
                <a:latin typeface="+mj-lt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21" name="Picture 2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894" y="-181645"/>
            <a:ext cx="1751496" cy="18916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BCA3A3-30CC-0188-38CA-92D0A4D73E6C}"/>
              </a:ext>
            </a:extLst>
          </p:cNvPr>
          <p:cNvSpPr txBox="1"/>
          <p:nvPr/>
        </p:nvSpPr>
        <p:spPr>
          <a:xfrm>
            <a:off x="4284545" y="6478794"/>
            <a:ext cx="7381938" cy="37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Click vào virus để quay về </a:t>
            </a:r>
          </a:p>
        </p:txBody>
      </p:sp>
    </p:spTree>
    <p:extLst>
      <p:ext uri="{BB962C8B-B14F-4D97-AF65-F5344CB8AC3E}">
        <p14:creationId xmlns:p14="http://schemas.microsoft.com/office/powerpoint/2010/main" val="39942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22927" y="2461509"/>
            <a:ext cx="8715984" cy="1934981"/>
            <a:chOff x="1295400" y="1291051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295400" y="1291051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9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85900" y="1416942"/>
              <a:ext cx="6172200" cy="67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56">
                  <a:latin typeface="+mj-lt"/>
                  <a:ea typeface="AvantGarde" pitchFamily="2" charset="0"/>
                  <a:cs typeface="AvantGarde" pitchFamily="2" charset="0"/>
                </a:rPr>
                <a:t>Thử thách:</a:t>
              </a:r>
            </a:p>
            <a:p>
              <a:pPr algn="ctr"/>
              <a:r>
                <a:rPr lang="en-US" sz="4400">
                  <a:latin typeface="+mj-lt"/>
                  <a:ea typeface="AvantGarde" pitchFamily="2" charset="0"/>
                  <a:cs typeface="AvantGarde" pitchFamily="2" charset="0"/>
                </a:rPr>
                <a:t>Đọc trước lớp BẢNG CHIA 3</a:t>
              </a:r>
            </a:p>
          </p:txBody>
        </p:sp>
      </p:grpSp>
      <p:pic>
        <p:nvPicPr>
          <p:cNvPr id="21" name="Picture 2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61" y="-118203"/>
            <a:ext cx="2438463" cy="22296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E7DBB7-EB2B-99FF-3BC0-F5F5CC702378}"/>
              </a:ext>
            </a:extLst>
          </p:cNvPr>
          <p:cNvSpPr txBox="1"/>
          <p:nvPr/>
        </p:nvSpPr>
        <p:spPr>
          <a:xfrm>
            <a:off x="4284545" y="6478794"/>
            <a:ext cx="7381938" cy="37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Click vào virus để quay về </a:t>
            </a:r>
          </a:p>
        </p:txBody>
      </p:sp>
    </p:spTree>
    <p:extLst>
      <p:ext uri="{BB962C8B-B14F-4D97-AF65-F5344CB8AC3E}">
        <p14:creationId xmlns:p14="http://schemas.microsoft.com/office/powerpoint/2010/main" val="12245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56728" y="287194"/>
            <a:ext cx="8886229" cy="1418881"/>
            <a:chOff x="1395999" y="282064"/>
            <a:chExt cx="6681201" cy="800099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282064"/>
              <a:ext cx="6553200" cy="80009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79" dirty="0"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95999" y="324324"/>
              <a:ext cx="6553200" cy="698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24">
                  <a:latin typeface="+mj-lt"/>
                  <a:ea typeface="AvantGarde" pitchFamily="2" charset="0"/>
                  <a:cs typeface="AvantGarde" pitchFamily="2" charset="0"/>
                </a:rPr>
                <a:t>3 + 3 + 3 + 3 = ?</a:t>
              </a:r>
            </a:p>
            <a:p>
              <a:pPr algn="ctr"/>
              <a:r>
                <a:rPr lang="en-US" sz="3724">
                  <a:latin typeface="+mj-lt"/>
                  <a:ea typeface="AvantGarde" pitchFamily="2" charset="0"/>
                  <a:cs typeface="AvantGarde" pitchFamily="2" charset="0"/>
                </a:rPr>
                <a:t>Phép nhân tương ứng là:</a:t>
              </a:r>
              <a:endParaRPr lang="en-US" sz="3724" dirty="0">
                <a:latin typeface="+mj-lt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099363" y="3862361"/>
            <a:ext cx="8715984" cy="1060370"/>
            <a:chOff x="1524000" y="1875874"/>
            <a:chExt cx="6553200" cy="629753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7" name="Rectangle 6"/>
            <p:cNvSpPr/>
            <p:nvPr/>
          </p:nvSpPr>
          <p:spPr>
            <a:xfrm>
              <a:off x="1524000" y="1875874"/>
              <a:ext cx="6553200" cy="629753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79"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80608" y="2022688"/>
              <a:ext cx="6418218" cy="3465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192" dirty="0">
                  <a:latin typeface="+mj-lt"/>
                  <a:ea typeface="AvantGarde" pitchFamily="2" charset="0"/>
                  <a:cs typeface="AvantGarde" pitchFamily="2" charset="0"/>
                </a:rPr>
                <a:t>B</a:t>
              </a:r>
              <a:r>
                <a:rPr lang="en-US" sz="3192">
                  <a:latin typeface="+mj-lt"/>
                  <a:ea typeface="AvantGarde" pitchFamily="2" charset="0"/>
                  <a:cs typeface="AvantGarde" pitchFamily="2" charset="0"/>
                </a:rPr>
                <a:t>. 3 x 3 = 9</a:t>
              </a:r>
              <a:endParaRPr lang="en-US" sz="3192" dirty="0">
                <a:latin typeface="+mj-lt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071854" y="2194049"/>
            <a:ext cx="8715984" cy="1172629"/>
            <a:chOff x="1524000" y="1875873"/>
            <a:chExt cx="6553200" cy="62975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28" name="Rectangle 27"/>
            <p:cNvSpPr/>
            <p:nvPr/>
          </p:nvSpPr>
          <p:spPr>
            <a:xfrm>
              <a:off x="1524000" y="1875873"/>
              <a:ext cx="6553200" cy="629752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79">
                <a:latin typeface="+mj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01291" y="2008706"/>
              <a:ext cx="6418218" cy="3133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192">
                  <a:latin typeface="+mj-lt"/>
                  <a:ea typeface="AvantGarde" pitchFamily="2" charset="0"/>
                  <a:cs typeface="AvantGarde" pitchFamily="2" charset="0"/>
                </a:rPr>
                <a:t>A. 3 x 4 = 12</a:t>
              </a:r>
              <a:endParaRPr lang="en-US" sz="3192" dirty="0">
                <a:latin typeface="+mj-lt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084889" y="5395548"/>
            <a:ext cx="8715984" cy="1084761"/>
            <a:chOff x="1558045" y="1776108"/>
            <a:chExt cx="6553200" cy="81558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31" name="Rectangle 30"/>
            <p:cNvSpPr/>
            <p:nvPr/>
          </p:nvSpPr>
          <p:spPr>
            <a:xfrm>
              <a:off x="1558045" y="1776108"/>
              <a:ext cx="6553200" cy="815588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79">
                <a:latin typeface="+mj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83226" y="1964526"/>
              <a:ext cx="6418218" cy="4387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192">
                  <a:latin typeface="+mj-lt"/>
                  <a:ea typeface="AvantGarde" pitchFamily="2" charset="0"/>
                  <a:cs typeface="AvantGarde" pitchFamily="2" charset="0"/>
                </a:rPr>
                <a:t>C. 3 x 10 = 30</a:t>
              </a:r>
              <a:endParaRPr lang="en-US" sz="3192" dirty="0">
                <a:latin typeface="+mj-lt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362" y="2249187"/>
            <a:ext cx="1085878" cy="106235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866" y="5459692"/>
            <a:ext cx="999006" cy="96049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865" y="3912294"/>
            <a:ext cx="999006" cy="960498"/>
          </a:xfrm>
          <a:prstGeom prst="rect">
            <a:avLst/>
          </a:prstGeom>
        </p:spPr>
      </p:pic>
      <p:pic>
        <p:nvPicPr>
          <p:cNvPr id="22" name="Picture 2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790" y="8483"/>
            <a:ext cx="2041049" cy="22043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1868DD-4C2B-0112-82DA-09271C34E16B}"/>
              </a:ext>
            </a:extLst>
          </p:cNvPr>
          <p:cNvSpPr txBox="1"/>
          <p:nvPr/>
        </p:nvSpPr>
        <p:spPr>
          <a:xfrm>
            <a:off x="4300311" y="6495863"/>
            <a:ext cx="7381938" cy="37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j-lt"/>
              </a:rPr>
              <a:t>Click vào virus để quay về </a:t>
            </a:r>
          </a:p>
        </p:txBody>
      </p:sp>
    </p:spTree>
    <p:extLst>
      <p:ext uri="{BB962C8B-B14F-4D97-AF65-F5344CB8AC3E}">
        <p14:creationId xmlns:p14="http://schemas.microsoft.com/office/powerpoint/2010/main" val="180829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987" y="365093"/>
            <a:ext cx="7151863" cy="763600"/>
          </a:xfrm>
        </p:spPr>
        <p:txBody>
          <a:bodyPr/>
          <a:lstStyle/>
          <a:p>
            <a:r>
              <a:rPr lang="en-US"/>
              <a:t>Chúc mừng các em đã khởi động xuất sắc!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19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845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36" y="4743987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702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561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00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819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050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18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</TotalTime>
  <Words>1571</Words>
  <Application>Microsoft Office PowerPoint</Application>
  <PresentationFormat>Custom</PresentationFormat>
  <Paragraphs>229</Paragraphs>
  <Slides>25</Slides>
  <Notes>20</Notes>
  <HiddenSlides>3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Itim</vt:lpstr>
      <vt:lpstr>HP001 4 hàng</vt:lpstr>
      <vt:lpstr>SVN-Billo</vt:lpstr>
      <vt:lpstr>Varela Round</vt:lpstr>
      <vt:lpstr>Learning the Alphabet by Slidesgo</vt:lpstr>
      <vt:lpstr>Chuẩn bị</vt:lpstr>
      <vt:lpstr>PowerPoint Presentation</vt:lpstr>
      <vt:lpstr>TOÁN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mừng các em đã khởi động xuất sắc!</vt:lpstr>
      <vt:lpstr>PowerPoint Presentation</vt:lpstr>
      <vt:lpstr>Trang 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Linh Phan Thi  (FE FSC DN)</cp:lastModifiedBy>
  <cp:revision>176</cp:revision>
  <dcterms:modified xsi:type="dcterms:W3CDTF">2022-07-21T06:55:07Z</dcterms:modified>
</cp:coreProperties>
</file>