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72" r:id="rId1"/>
  </p:sldMasterIdLst>
  <p:notesMasterIdLst>
    <p:notesMasterId r:id="rId24"/>
  </p:notesMasterIdLst>
  <p:sldIdLst>
    <p:sldId id="373" r:id="rId2"/>
    <p:sldId id="339" r:id="rId3"/>
    <p:sldId id="256" r:id="rId4"/>
    <p:sldId id="338" r:id="rId5"/>
    <p:sldId id="365" r:id="rId6"/>
    <p:sldId id="335" r:id="rId7"/>
    <p:sldId id="374" r:id="rId8"/>
    <p:sldId id="320" r:id="rId9"/>
    <p:sldId id="347" r:id="rId10"/>
    <p:sldId id="363" r:id="rId11"/>
    <p:sldId id="364" r:id="rId12"/>
    <p:sldId id="370" r:id="rId13"/>
    <p:sldId id="352" r:id="rId14"/>
    <p:sldId id="322" r:id="rId15"/>
    <p:sldId id="316" r:id="rId16"/>
    <p:sldId id="371" r:id="rId17"/>
    <p:sldId id="372" r:id="rId18"/>
    <p:sldId id="331" r:id="rId19"/>
    <p:sldId id="375" r:id="rId20"/>
    <p:sldId id="330" r:id="rId21"/>
    <p:sldId id="353" r:id="rId22"/>
    <p:sldId id="336" r:id="rId23"/>
  </p:sldIdLst>
  <p:sldSz cx="12161838" cy="6858000"/>
  <p:notesSz cx="6858000" cy="9144000"/>
  <p:embeddedFontLst>
    <p:embeddedFont>
      <p:font typeface="HP001 4 hàng" panose="020B0603050302020204" pitchFamily="34" charset="0"/>
      <p:regular r:id="rId25"/>
      <p:bold r:id="rId26"/>
    </p:embeddedFont>
    <p:embeddedFont>
      <p:font typeface="Itim" panose="020B0604020202020204" charset="-34"/>
      <p:regular r:id="rId27"/>
    </p:embeddedFont>
    <p:embeddedFont>
      <p:font typeface="SVN-Billo" panose="00000400000000000000" pitchFamily="2" charset="0"/>
      <p:regular r:id="rId28"/>
    </p:embeddedFont>
    <p:embeddedFont>
      <p:font typeface="Varela Round" panose="00000500000000000000" pitchFamily="2" charset="-79"/>
      <p:regular r:id="rId2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9CAD1"/>
    <a:srgbClr val="DE0000"/>
    <a:srgbClr val="C5EBEC"/>
    <a:srgbClr val="F5DD9B"/>
    <a:srgbClr val="F3BE89"/>
    <a:srgbClr val="EDC69D"/>
    <a:srgbClr val="F8C0D9"/>
    <a:srgbClr val="B7D8AD"/>
    <a:srgbClr val="C33C0A"/>
    <a:srgbClr val="BB855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A44A9C77-A8A4-4D1C-BC68-1706C802DA68}">
  <a:tblStyle styleId="{A44A9C77-A8A4-4D1C-BC68-1706C802DA68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175" autoAdjust="0"/>
    <p:restoredTop sz="84530" autoAdjust="0"/>
  </p:normalViewPr>
  <p:slideViewPr>
    <p:cSldViewPr snapToGrid="0">
      <p:cViewPr>
        <p:scale>
          <a:sx n="50" d="100"/>
          <a:sy n="50" d="100"/>
        </p:scale>
        <p:origin x="936" y="312"/>
      </p:cViewPr>
      <p:guideLst/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25" d="100"/>
        <a:sy n="125" d="100"/>
      </p:scale>
      <p:origin x="0" y="-687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Thầy cô thay thứ ngày vào sao cho phù hợp nhé!</a:t>
            </a:r>
          </a:p>
        </p:txBody>
      </p:sp>
    </p:spTree>
    <p:extLst>
      <p:ext uri="{BB962C8B-B14F-4D97-AF65-F5344CB8AC3E}">
        <p14:creationId xmlns:p14="http://schemas.microsoft.com/office/powerpoint/2010/main" val="24469847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Thầy cô đừng click theo thứ tự, HS sẽ nhớ máy móc ạ</a:t>
            </a:r>
          </a:p>
        </p:txBody>
      </p:sp>
    </p:spTree>
    <p:extLst>
      <p:ext uri="{BB962C8B-B14F-4D97-AF65-F5344CB8AC3E}">
        <p14:creationId xmlns:p14="http://schemas.microsoft.com/office/powerpoint/2010/main" val="20801891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hỏi và khai thác kiến thức</a:t>
            </a:r>
          </a:p>
        </p:txBody>
      </p:sp>
    </p:spTree>
    <p:extLst>
      <p:ext uri="{BB962C8B-B14F-4D97-AF65-F5344CB8AC3E}">
        <p14:creationId xmlns:p14="http://schemas.microsoft.com/office/powerpoint/2010/main" val="4045491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0"/>
              <a:t>Tác</a:t>
            </a:r>
            <a:r>
              <a:rPr lang="vi-VN" b="0" baseline="0"/>
              <a:t> giả bộ ppt</a:t>
            </a:r>
            <a:r>
              <a:rPr lang="en-US" b="0" baseline="0"/>
              <a:t> Toán + Tiếng Việt các lớp 1, 2, 3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568092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Vậy, số bị trừ là 40 (GV nên cho HS kết luận lại</a:t>
            </a:r>
          </a:p>
        </p:txBody>
      </p:sp>
    </p:spTree>
    <p:extLst>
      <p:ext uri="{BB962C8B-B14F-4D97-AF65-F5344CB8AC3E}">
        <p14:creationId xmlns:p14="http://schemas.microsoft.com/office/powerpoint/2010/main" val="3314028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ĐỐI VỚI BÀI MẪU, NGƯỜI SOẠN K ĐỂ SẴN KẾT QUẢ. GV NÊN CHO 1 HS LÀM BÀI MẪU RỒI HD HS CẢ LỚP CÁCH LÀM Ạ</a:t>
            </a:r>
          </a:p>
        </p:txBody>
      </p:sp>
    </p:spTree>
    <p:extLst>
      <p:ext uri="{BB962C8B-B14F-4D97-AF65-F5344CB8AC3E}">
        <p14:creationId xmlns:p14="http://schemas.microsoft.com/office/powerpoint/2010/main" val="254476704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0"/>
              <a:t>Tác</a:t>
            </a:r>
            <a:r>
              <a:rPr lang="vi-VN" b="0" baseline="0"/>
              <a:t> giả bộ ppt</a:t>
            </a:r>
            <a:r>
              <a:rPr lang="en-US" b="0" baseline="0"/>
              <a:t> Toán + Tiếng Việt các lớp 1, 2, 3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85024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/>
              <a:t>GV cần cho HS thấy được số cần tìm ở đây là thành phần nào trong phép trừ để HS áp dụng lí thuyết hợp lí</a:t>
            </a:r>
          </a:p>
          <a:p>
            <a:r>
              <a:rPr lang="vi-VN" b="0"/>
              <a:t>Tác</a:t>
            </a:r>
            <a:r>
              <a:rPr lang="vi-VN" b="0" baseline="0"/>
              <a:t> giả bộ ppt</a:t>
            </a:r>
            <a:r>
              <a:rPr lang="en-US" b="0" baseline="0"/>
              <a:t> Toán + Tiếng Việt các lớp 1, 2, 3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73287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Thầy cô thay thứ ngày vào sao cho phù hợp nhé!</a:t>
            </a:r>
          </a:p>
        </p:txBody>
      </p:sp>
    </p:spTree>
    <p:extLst>
      <p:ext uri="{BB962C8B-B14F-4D97-AF65-F5344CB8AC3E}">
        <p14:creationId xmlns:p14="http://schemas.microsoft.com/office/powerpoint/2010/main" val="55044831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0"/>
              <a:t>Tác</a:t>
            </a:r>
            <a:r>
              <a:rPr lang="vi-VN" b="0" baseline="0"/>
              <a:t> giả bộ ppt</a:t>
            </a:r>
            <a:r>
              <a:rPr lang="en-US" b="0" baseline="0"/>
              <a:t> Toán + Tiếng Việt các lớp 1, 2, 3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53207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cùng HS chốt lại kiến thức bài học. Có thể mời HS chốt trước rồi GV chốt sau ạ</a:t>
            </a:r>
          </a:p>
        </p:txBody>
      </p:sp>
    </p:spTree>
    <p:extLst>
      <p:ext uri="{BB962C8B-B14F-4D97-AF65-F5344CB8AC3E}">
        <p14:creationId xmlns:p14="http://schemas.microsoft.com/office/powerpoint/2010/main" val="4778360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2" name="Google Shape;26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vi-VN" b="0"/>
              <a:t>Tác</a:t>
            </a:r>
            <a:r>
              <a:rPr lang="vi-VN" b="0" baseline="0"/>
              <a:t> giả bộ ppt</a:t>
            </a:r>
            <a:r>
              <a:rPr lang="en-US" b="0" baseline="0"/>
              <a:t> Toán + Tiếng Việt các lớp 1, 2, 3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endParaRPr lang="en-US" b="0"/>
          </a:p>
          <a:p>
            <a:endParaRPr lang="en-US"/>
          </a:p>
          <a:p>
            <a:endParaRPr lang="en-US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0"/>
              <a:t>Tác</a:t>
            </a:r>
            <a:r>
              <a:rPr lang="vi-VN" b="0" baseline="0"/>
              <a:t> giả bộ ppt</a:t>
            </a:r>
            <a:r>
              <a:rPr lang="en-US" b="0" baseline="0"/>
              <a:t> Toán + Tiếng Việt các lớp 1, 2, 3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7480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/>
              <a:t>GV linh hoạt phần khởi động có/không vì có những bài dài nên khởi động là dạy cháy giờ ạ</a:t>
            </a:r>
          </a:p>
          <a:p>
            <a:endParaRPr lang="en-US" b="0"/>
          </a:p>
          <a:p>
            <a:endParaRPr lang="en-US" b="0"/>
          </a:p>
          <a:p>
            <a:r>
              <a:rPr lang="vi-VN" b="0"/>
              <a:t>Tác</a:t>
            </a:r>
            <a:r>
              <a:rPr lang="vi-VN" b="0" baseline="0"/>
              <a:t> giả bộ ppt</a:t>
            </a:r>
            <a:r>
              <a:rPr lang="en-US" b="0" baseline="0"/>
              <a:t> Toán + Tiếng Việt các lớp 1, 2, 3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5888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hỏi và khai thác kiến thức</a:t>
            </a:r>
          </a:p>
        </p:txBody>
      </p:sp>
    </p:spTree>
    <p:extLst>
      <p:ext uri="{BB962C8B-B14F-4D97-AF65-F5344CB8AC3E}">
        <p14:creationId xmlns:p14="http://schemas.microsoft.com/office/powerpoint/2010/main" val="12601177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tặng quà cho HS</a:t>
            </a:r>
          </a:p>
          <a:p>
            <a:endParaRPr lang="en-US"/>
          </a:p>
          <a:p>
            <a:r>
              <a:rPr lang="vi-VN" b="0"/>
              <a:t>Tác</a:t>
            </a:r>
            <a:r>
              <a:rPr lang="vi-VN" b="0" baseline="0"/>
              <a:t> giả bộ ppt</a:t>
            </a:r>
            <a:r>
              <a:rPr lang="en-US" b="0" baseline="0"/>
              <a:t> Toán + Tiếng Việt các lớp 1, 2, 3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5776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0"/>
              <a:t>Tác</a:t>
            </a:r>
            <a:r>
              <a:rPr lang="vi-VN" b="0" baseline="0"/>
              <a:t> giả bộ ppt</a:t>
            </a:r>
            <a:r>
              <a:rPr lang="en-US" b="0" baseline="0"/>
              <a:t> Toán + Tiếng Việt các lớp 1, 2, 3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3328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0"/>
              <a:t>Tác</a:t>
            </a:r>
            <a:r>
              <a:rPr lang="vi-VN" b="0" baseline="0"/>
              <a:t> giả bộ ppt</a:t>
            </a:r>
            <a:r>
              <a:rPr lang="en-US" b="0" baseline="0"/>
              <a:t> Toán + Tiếng Việt các lớp 1, 2, 3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8502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hỏi và khai thác kiến thức</a:t>
            </a:r>
          </a:p>
        </p:txBody>
      </p:sp>
    </p:spTree>
    <p:extLst>
      <p:ext uri="{BB962C8B-B14F-4D97-AF65-F5344CB8AC3E}">
        <p14:creationId xmlns:p14="http://schemas.microsoft.com/office/powerpoint/2010/main" val="29899207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hỏi và khai thác kiến thức</a:t>
            </a:r>
          </a:p>
        </p:txBody>
      </p:sp>
    </p:spTree>
    <p:extLst>
      <p:ext uri="{BB962C8B-B14F-4D97-AF65-F5344CB8AC3E}">
        <p14:creationId xmlns:p14="http://schemas.microsoft.com/office/powerpoint/2010/main" val="19639156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929494" y="-1333234"/>
            <a:ext cx="14269245" cy="9102067"/>
            <a:chOff x="-698850" y="-999925"/>
            <a:chExt cx="10728475" cy="6826550"/>
          </a:xfrm>
        </p:grpSpPr>
        <p:sp>
          <p:nvSpPr>
            <p:cNvPr id="10" name="Google Shape;10;p2"/>
            <p:cNvSpPr/>
            <p:nvPr/>
          </p:nvSpPr>
          <p:spPr>
            <a:xfrm>
              <a:off x="-698850" y="3765625"/>
              <a:ext cx="1791300" cy="1791300"/>
            </a:xfrm>
            <a:prstGeom prst="ellipse">
              <a:avLst/>
            </a:prstGeom>
            <a:solidFill>
              <a:srgbClr val="49CAD1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571600" y="4491025"/>
              <a:ext cx="1335600" cy="1335600"/>
            </a:xfrm>
            <a:prstGeom prst="ellipse">
              <a:avLst/>
            </a:prstGeom>
            <a:solidFill>
              <a:srgbClr val="EFC658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8095325" y="-999925"/>
              <a:ext cx="1791300" cy="1791300"/>
            </a:xfrm>
            <a:prstGeom prst="ellipse">
              <a:avLst/>
            </a:prstGeom>
            <a:solidFill>
              <a:srgbClr val="DE6262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8694025" y="214025"/>
              <a:ext cx="1335600" cy="1335600"/>
            </a:xfrm>
            <a:prstGeom prst="ellipse">
              <a:avLst/>
            </a:prstGeom>
            <a:solidFill>
              <a:srgbClr val="EFC658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7591350" y="-393125"/>
              <a:ext cx="796200" cy="796200"/>
            </a:xfrm>
            <a:prstGeom prst="ellipse">
              <a:avLst/>
            </a:prstGeom>
            <a:solidFill>
              <a:srgbClr val="9CED85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726825" y="4760725"/>
              <a:ext cx="796200" cy="796200"/>
            </a:xfrm>
            <a:prstGeom prst="ellipse">
              <a:avLst/>
            </a:prstGeom>
            <a:solidFill>
              <a:srgbClr val="9CED85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8694025" y="4443900"/>
              <a:ext cx="320100" cy="319800"/>
            </a:xfrm>
            <a:prstGeom prst="ellipse">
              <a:avLst/>
            </a:prstGeom>
            <a:solidFill>
              <a:srgbClr val="EB916B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8536925" y="4755925"/>
              <a:ext cx="189900" cy="189900"/>
            </a:xfrm>
            <a:prstGeom prst="ellipse">
              <a:avLst/>
            </a:prstGeom>
            <a:solidFill>
              <a:srgbClr val="EFC658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8" name="Google Shape;18;p2"/>
          <p:cNvSpPr txBox="1">
            <a:spLocks noGrp="1"/>
          </p:cNvSpPr>
          <p:nvPr>
            <p:ph type="ctrTitle"/>
          </p:nvPr>
        </p:nvSpPr>
        <p:spPr>
          <a:xfrm>
            <a:off x="1579483" y="1197067"/>
            <a:ext cx="9002872" cy="131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subTitle" idx="1"/>
          </p:nvPr>
        </p:nvSpPr>
        <p:spPr>
          <a:xfrm>
            <a:off x="1579483" y="2385653"/>
            <a:ext cx="9002872" cy="50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28"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oogle Shape;21;p3"/>
          <p:cNvGrpSpPr/>
          <p:nvPr/>
        </p:nvGrpSpPr>
        <p:grpSpPr>
          <a:xfrm>
            <a:off x="-1290433" y="-877113"/>
            <a:ext cx="14741906" cy="9190713"/>
            <a:chOff x="-970225" y="-657835"/>
            <a:chExt cx="11083850" cy="6893035"/>
          </a:xfrm>
        </p:grpSpPr>
        <p:sp>
          <p:nvSpPr>
            <p:cNvPr id="22" name="Google Shape;22;p3"/>
            <p:cNvSpPr/>
            <p:nvPr/>
          </p:nvSpPr>
          <p:spPr>
            <a:xfrm>
              <a:off x="-970225" y="4443900"/>
              <a:ext cx="1791300" cy="1791300"/>
            </a:xfrm>
            <a:prstGeom prst="ellipse">
              <a:avLst/>
            </a:prstGeom>
            <a:solidFill>
              <a:srgbClr val="EB916B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" name="Google Shape;23;p3"/>
            <p:cNvSpPr/>
            <p:nvPr/>
          </p:nvSpPr>
          <p:spPr>
            <a:xfrm rot="10800000">
              <a:off x="-422742" y="-657835"/>
              <a:ext cx="1020000" cy="1020000"/>
            </a:xfrm>
            <a:prstGeom prst="ellipse">
              <a:avLst/>
            </a:prstGeom>
            <a:solidFill>
              <a:srgbClr val="EFC658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" name="Google Shape;24;p3"/>
            <p:cNvSpPr/>
            <p:nvPr/>
          </p:nvSpPr>
          <p:spPr>
            <a:xfrm rot="10800000" flipH="1">
              <a:off x="129077" y="416774"/>
              <a:ext cx="495300" cy="494700"/>
            </a:xfrm>
            <a:prstGeom prst="ellipse">
              <a:avLst/>
            </a:prstGeom>
            <a:solidFill>
              <a:srgbClr val="49CAD1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" name="Google Shape;25;p3"/>
            <p:cNvSpPr/>
            <p:nvPr/>
          </p:nvSpPr>
          <p:spPr>
            <a:xfrm>
              <a:off x="8322325" y="2812500"/>
              <a:ext cx="1791300" cy="1791300"/>
            </a:xfrm>
            <a:prstGeom prst="ellipse">
              <a:avLst/>
            </a:prstGeom>
            <a:solidFill>
              <a:srgbClr val="49CAD1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" name="Google Shape;26;p3"/>
            <p:cNvSpPr/>
            <p:nvPr/>
          </p:nvSpPr>
          <p:spPr>
            <a:xfrm>
              <a:off x="8244575" y="4037950"/>
              <a:ext cx="698400" cy="698400"/>
            </a:xfrm>
            <a:prstGeom prst="ellipse">
              <a:avLst/>
            </a:prstGeom>
            <a:solidFill>
              <a:srgbClr val="EB916B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27" name="Google Shape;27;p3"/>
          <p:cNvSpPr txBox="1">
            <a:spLocks noGrp="1"/>
          </p:cNvSpPr>
          <p:nvPr>
            <p:ph type="title"/>
          </p:nvPr>
        </p:nvSpPr>
        <p:spPr>
          <a:xfrm>
            <a:off x="2505054" y="1893767"/>
            <a:ext cx="7151863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 sz="4788"/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endParaRPr/>
          </a:p>
        </p:txBody>
      </p:sp>
      <p:sp>
        <p:nvSpPr>
          <p:cNvPr id="28" name="Google Shape;28;p3"/>
          <p:cNvSpPr txBox="1">
            <a:spLocks noGrp="1"/>
          </p:cNvSpPr>
          <p:nvPr>
            <p:ph type="subTitle" idx="1"/>
          </p:nvPr>
        </p:nvSpPr>
        <p:spPr>
          <a:xfrm>
            <a:off x="3145599" y="2657367"/>
            <a:ext cx="5870641" cy="23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2128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8"/>
          <p:cNvSpPr txBox="1">
            <a:spLocks noGrp="1"/>
          </p:cNvSpPr>
          <p:nvPr>
            <p:ph type="title"/>
          </p:nvPr>
        </p:nvSpPr>
        <p:spPr>
          <a:xfrm>
            <a:off x="3152382" y="3971000"/>
            <a:ext cx="5857074" cy="71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9pPr>
          </a:lstStyle>
          <a:p>
            <a:endParaRPr/>
          </a:p>
        </p:txBody>
      </p:sp>
      <p:sp>
        <p:nvSpPr>
          <p:cNvPr id="68" name="Google Shape;68;p8"/>
          <p:cNvSpPr txBox="1">
            <a:spLocks noGrp="1"/>
          </p:cNvSpPr>
          <p:nvPr>
            <p:ph type="subTitle" idx="1"/>
          </p:nvPr>
        </p:nvSpPr>
        <p:spPr>
          <a:xfrm>
            <a:off x="2435660" y="2111967"/>
            <a:ext cx="7080440" cy="233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2128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69" name="Google Shape;69;p8"/>
          <p:cNvGrpSpPr/>
          <p:nvPr/>
        </p:nvGrpSpPr>
        <p:grpSpPr>
          <a:xfrm>
            <a:off x="-700030" y="-1744099"/>
            <a:ext cx="14246328" cy="9681857"/>
            <a:chOff x="-526325" y="-1308075"/>
            <a:chExt cx="10711245" cy="7261393"/>
          </a:xfrm>
        </p:grpSpPr>
        <p:sp>
          <p:nvSpPr>
            <p:cNvPr id="70" name="Google Shape;70;p8"/>
            <p:cNvSpPr/>
            <p:nvPr/>
          </p:nvSpPr>
          <p:spPr>
            <a:xfrm>
              <a:off x="-172075" y="-1308075"/>
              <a:ext cx="1791300" cy="1791300"/>
            </a:xfrm>
            <a:prstGeom prst="ellipse">
              <a:avLst/>
            </a:prstGeom>
            <a:solidFill>
              <a:srgbClr val="EB916B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" name="Google Shape;71;p8"/>
            <p:cNvSpPr/>
            <p:nvPr/>
          </p:nvSpPr>
          <p:spPr>
            <a:xfrm rot="10800000">
              <a:off x="-319542" y="4440515"/>
              <a:ext cx="1020000" cy="1020000"/>
            </a:xfrm>
            <a:prstGeom prst="ellipse">
              <a:avLst/>
            </a:prstGeom>
            <a:solidFill>
              <a:srgbClr val="EFC658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" name="Google Shape;72;p8"/>
            <p:cNvSpPr/>
            <p:nvPr/>
          </p:nvSpPr>
          <p:spPr>
            <a:xfrm rot="10800000" flipH="1">
              <a:off x="-68824" y="4309550"/>
              <a:ext cx="327000" cy="326400"/>
            </a:xfrm>
            <a:prstGeom prst="ellipse">
              <a:avLst/>
            </a:prstGeom>
            <a:solidFill>
              <a:srgbClr val="49CAD1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" name="Google Shape;73;p8"/>
            <p:cNvSpPr/>
            <p:nvPr/>
          </p:nvSpPr>
          <p:spPr>
            <a:xfrm rot="1549360">
              <a:off x="8092833" y="3861231"/>
              <a:ext cx="1791375" cy="1791375"/>
            </a:xfrm>
            <a:prstGeom prst="ellipse">
              <a:avLst/>
            </a:prstGeom>
            <a:solidFill>
              <a:srgbClr val="49CAD1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" name="Google Shape;74;p8"/>
            <p:cNvSpPr/>
            <p:nvPr/>
          </p:nvSpPr>
          <p:spPr>
            <a:xfrm rot="1549646">
              <a:off x="7781570" y="4746906"/>
              <a:ext cx="698248" cy="698248"/>
            </a:xfrm>
            <a:prstGeom prst="ellipse">
              <a:avLst/>
            </a:prstGeom>
            <a:solidFill>
              <a:srgbClr val="EB916B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" name="Google Shape;75;p8"/>
            <p:cNvSpPr/>
            <p:nvPr/>
          </p:nvSpPr>
          <p:spPr>
            <a:xfrm rot="10800000" flipH="1">
              <a:off x="440325" y="4667225"/>
              <a:ext cx="437700" cy="436800"/>
            </a:xfrm>
            <a:prstGeom prst="ellipse">
              <a:avLst/>
            </a:prstGeom>
            <a:solidFill>
              <a:srgbClr val="DE6262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" name="Google Shape;76;p8"/>
            <p:cNvSpPr/>
            <p:nvPr/>
          </p:nvSpPr>
          <p:spPr>
            <a:xfrm>
              <a:off x="-526325" y="-304625"/>
              <a:ext cx="1303800" cy="1303800"/>
            </a:xfrm>
            <a:prstGeom prst="ellipse">
              <a:avLst/>
            </a:prstGeom>
            <a:solidFill>
              <a:srgbClr val="9CED85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" name="Google Shape;77;p8"/>
            <p:cNvSpPr/>
            <p:nvPr/>
          </p:nvSpPr>
          <p:spPr>
            <a:xfrm rot="1549646">
              <a:off x="8714270" y="-227594"/>
              <a:ext cx="698248" cy="698248"/>
            </a:xfrm>
            <a:prstGeom prst="ellipse">
              <a:avLst/>
            </a:prstGeom>
            <a:solidFill>
              <a:srgbClr val="EFC658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0"/>
          <p:cNvSpPr txBox="1">
            <a:spLocks noGrp="1"/>
          </p:cNvSpPr>
          <p:nvPr>
            <p:ph type="body" idx="1"/>
          </p:nvPr>
        </p:nvSpPr>
        <p:spPr>
          <a:xfrm>
            <a:off x="1003677" y="5200400"/>
            <a:ext cx="7978613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8076" lvl="0" indent="-30403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Itim"/>
              <a:buNone/>
              <a:defRPr sz="3192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1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1"/>
          <p:cNvSpPr txBox="1">
            <a:spLocks noGrp="1"/>
          </p:cNvSpPr>
          <p:nvPr>
            <p:ph type="title" hasCustomPrompt="1"/>
          </p:nvPr>
        </p:nvSpPr>
        <p:spPr>
          <a:xfrm>
            <a:off x="1235536" y="1474833"/>
            <a:ext cx="9690766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9pPr>
          </a:lstStyle>
          <a:p>
            <a:r>
              <a:t>xx%</a:t>
            </a:r>
          </a:p>
        </p:txBody>
      </p:sp>
      <p:sp>
        <p:nvSpPr>
          <p:cNvPr id="95" name="Google Shape;95;p11"/>
          <p:cNvSpPr txBox="1">
            <a:spLocks noGrp="1"/>
          </p:cNvSpPr>
          <p:nvPr>
            <p:ph type="body" idx="1"/>
          </p:nvPr>
        </p:nvSpPr>
        <p:spPr>
          <a:xfrm>
            <a:off x="414572" y="4202967"/>
            <a:ext cx="11332694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8076" lvl="0" indent="-422275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6152" lvl="1" indent="-422275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4228" lvl="2" indent="-422275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2304" lvl="3" indent="-422275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0380" lvl="4" indent="-422275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48456" lvl="5" indent="-422275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56532" lvl="6" indent="-422275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64608" lvl="7" indent="-422275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72684" lvl="8" indent="-422275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ubtitle">
  <p:cSld name="CUSTOM_6"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21"/>
          <p:cNvSpPr txBox="1">
            <a:spLocks noGrp="1"/>
          </p:cNvSpPr>
          <p:nvPr>
            <p:ph type="title"/>
          </p:nvPr>
        </p:nvSpPr>
        <p:spPr>
          <a:xfrm>
            <a:off x="2504988" y="521000"/>
            <a:ext cx="7151863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 sz="4788"/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endParaRPr/>
          </a:p>
        </p:txBody>
      </p:sp>
      <p:sp>
        <p:nvSpPr>
          <p:cNvPr id="207" name="Google Shape;207;p21"/>
          <p:cNvSpPr txBox="1">
            <a:spLocks noGrp="1"/>
          </p:cNvSpPr>
          <p:nvPr>
            <p:ph type="subTitle" idx="1"/>
          </p:nvPr>
        </p:nvSpPr>
        <p:spPr>
          <a:xfrm>
            <a:off x="3759344" y="1225977"/>
            <a:ext cx="4643284" cy="3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08" name="Google Shape;208;p21"/>
          <p:cNvGrpSpPr/>
          <p:nvPr/>
        </p:nvGrpSpPr>
        <p:grpSpPr>
          <a:xfrm>
            <a:off x="-1467095" y="-1286733"/>
            <a:ext cx="13530218" cy="9250975"/>
            <a:chOff x="-1103050" y="-965050"/>
            <a:chExt cx="10172830" cy="6938231"/>
          </a:xfrm>
        </p:grpSpPr>
        <p:grpSp>
          <p:nvGrpSpPr>
            <p:cNvPr id="209" name="Google Shape;209;p21"/>
            <p:cNvGrpSpPr/>
            <p:nvPr/>
          </p:nvGrpSpPr>
          <p:grpSpPr>
            <a:xfrm>
              <a:off x="-1103050" y="-965050"/>
              <a:ext cx="10145298" cy="6938224"/>
              <a:chOff x="7641900" y="-965050"/>
              <a:chExt cx="10145298" cy="6938224"/>
            </a:xfrm>
          </p:grpSpPr>
          <p:sp>
            <p:nvSpPr>
              <p:cNvPr id="210" name="Google Shape;210;p21"/>
              <p:cNvSpPr/>
              <p:nvPr/>
            </p:nvSpPr>
            <p:spPr>
              <a:xfrm>
                <a:off x="7641900" y="-965050"/>
                <a:ext cx="1791300" cy="1791300"/>
              </a:xfrm>
              <a:prstGeom prst="ellipse">
                <a:avLst/>
              </a:prstGeom>
              <a:solidFill>
                <a:srgbClr val="EFC658">
                  <a:alpha val="31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11" name="Google Shape;211;p21"/>
              <p:cNvSpPr/>
              <p:nvPr/>
            </p:nvSpPr>
            <p:spPr>
              <a:xfrm rot="10800000" flipH="1">
                <a:off x="16942698" y="-565249"/>
                <a:ext cx="844500" cy="843300"/>
              </a:xfrm>
              <a:prstGeom prst="ellipse">
                <a:avLst/>
              </a:prstGeom>
              <a:solidFill>
                <a:srgbClr val="49CAD1">
                  <a:alpha val="31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12" name="Google Shape;212;p21"/>
              <p:cNvSpPr/>
              <p:nvPr/>
            </p:nvSpPr>
            <p:spPr>
              <a:xfrm rot="10800000" flipH="1">
                <a:off x="8059376" y="4492674"/>
                <a:ext cx="1482600" cy="1480500"/>
              </a:xfrm>
              <a:prstGeom prst="ellipse">
                <a:avLst/>
              </a:prstGeom>
              <a:solidFill>
                <a:srgbClr val="EB916B">
                  <a:alpha val="31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213" name="Google Shape;213;p21"/>
            <p:cNvSpPr/>
            <p:nvPr/>
          </p:nvSpPr>
          <p:spPr>
            <a:xfrm>
              <a:off x="718275" y="69950"/>
              <a:ext cx="447600" cy="447600"/>
            </a:xfrm>
            <a:prstGeom prst="ellipse">
              <a:avLst/>
            </a:prstGeom>
            <a:solidFill>
              <a:srgbClr val="EB916B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4" name="Google Shape;214;p21"/>
            <p:cNvSpPr/>
            <p:nvPr/>
          </p:nvSpPr>
          <p:spPr>
            <a:xfrm rot="1223388">
              <a:off x="424241" y="4710935"/>
              <a:ext cx="447754" cy="447754"/>
            </a:xfrm>
            <a:prstGeom prst="ellipse">
              <a:avLst/>
            </a:prstGeom>
            <a:solidFill>
              <a:srgbClr val="EFC658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5" name="Google Shape;215;p21"/>
            <p:cNvSpPr/>
            <p:nvPr/>
          </p:nvSpPr>
          <p:spPr>
            <a:xfrm rot="1222282">
              <a:off x="145418" y="4383100"/>
              <a:ext cx="272333" cy="272333"/>
            </a:xfrm>
            <a:prstGeom prst="ellipse">
              <a:avLst/>
            </a:prstGeom>
            <a:solidFill>
              <a:srgbClr val="9CED85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6" name="Google Shape;216;p21"/>
            <p:cNvSpPr/>
            <p:nvPr/>
          </p:nvSpPr>
          <p:spPr>
            <a:xfrm rot="1223432">
              <a:off x="7763933" y="4667333"/>
              <a:ext cx="1142596" cy="1142596"/>
            </a:xfrm>
            <a:prstGeom prst="ellipse">
              <a:avLst/>
            </a:prstGeom>
            <a:solidFill>
              <a:srgbClr val="EFC658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7" name="Google Shape;217;p21"/>
            <p:cNvSpPr/>
            <p:nvPr/>
          </p:nvSpPr>
          <p:spPr>
            <a:xfrm rot="1222451">
              <a:off x="7588892" y="4806151"/>
              <a:ext cx="409307" cy="409307"/>
            </a:xfrm>
            <a:prstGeom prst="ellipse">
              <a:avLst/>
            </a:prstGeom>
            <a:solidFill>
              <a:srgbClr val="49CAD1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>
          <a:blip r:embed="rId9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633815" y="593367"/>
            <a:ext cx="8894342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Itim"/>
              <a:buNone/>
              <a:defRPr sz="3300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Itim"/>
              <a:buNone/>
              <a:defRPr sz="3300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Itim"/>
              <a:buNone/>
              <a:defRPr sz="3300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Itim"/>
              <a:buNone/>
              <a:defRPr sz="3300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Itim"/>
              <a:buNone/>
              <a:defRPr sz="3300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Itim"/>
              <a:buNone/>
              <a:defRPr sz="3300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Itim"/>
              <a:buNone/>
              <a:defRPr sz="3300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Itim"/>
              <a:buNone/>
              <a:defRPr sz="3300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Itim"/>
              <a:buNone/>
              <a:defRPr sz="3300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633815" y="1986767"/>
            <a:ext cx="8894342" cy="33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●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○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■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●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○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■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●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○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■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4" r:id="rId3"/>
    <p:sldLayoutId id="2147483656" r:id="rId4"/>
    <p:sldLayoutId id="2147483657" r:id="rId5"/>
    <p:sldLayoutId id="2147483658" r:id="rId6"/>
    <p:sldLayoutId id="2147483667" r:id="rId7"/>
  </p:sldLayoutIdLst>
  <p:hf hdr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0.png"/><Relationship Id="rId3" Type="http://schemas.openxmlformats.org/officeDocument/2006/relationships/image" Target="../media/image3.jpeg"/><Relationship Id="rId7" Type="http://schemas.openxmlformats.org/officeDocument/2006/relationships/image" Target="../media/image6.png"/><Relationship Id="rId12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microsoft.com/office/2007/relationships/hdphoto" Target="../media/hdphoto3.wdp"/><Relationship Id="rId5" Type="http://schemas.openxmlformats.org/officeDocument/2006/relationships/image" Target="../media/image5.png"/><Relationship Id="rId15" Type="http://schemas.openxmlformats.org/officeDocument/2006/relationships/image" Target="../media/image12.png"/><Relationship Id="rId10" Type="http://schemas.openxmlformats.org/officeDocument/2006/relationships/image" Target="../media/image8.png"/><Relationship Id="rId4" Type="http://schemas.openxmlformats.org/officeDocument/2006/relationships/image" Target="../media/image4.jpeg"/><Relationship Id="rId9" Type="http://schemas.openxmlformats.org/officeDocument/2006/relationships/image" Target="../media/image7.png"/><Relationship Id="rId1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.jpg"/><Relationship Id="rId5" Type="http://schemas.openxmlformats.org/officeDocument/2006/relationships/image" Target="../media/image31.jp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microsoft.com/office/2007/relationships/hdphoto" Target="../media/hdphoto5.wdp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8.png"/><Relationship Id="rId4" Type="http://schemas.microsoft.com/office/2007/relationships/hdphoto" Target="../media/hdphoto6.wdp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microsoft.com/office/2007/relationships/hdphoto" Target="../media/hdphoto7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microsoft.com/office/2007/relationships/hdphoto" Target="../media/hdphoto8.wdp"/><Relationship Id="rId4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gi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png"/><Relationship Id="rId5" Type="http://schemas.microsoft.com/office/2007/relationships/hdphoto" Target="../media/hdphoto4.wdp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gif"/><Relationship Id="rId3" Type="http://schemas.openxmlformats.org/officeDocument/2006/relationships/image" Target="../media/image20.gif"/><Relationship Id="rId7" Type="http://schemas.openxmlformats.org/officeDocument/2006/relationships/image" Target="../media/image24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gif"/><Relationship Id="rId5" Type="http://schemas.openxmlformats.org/officeDocument/2006/relationships/image" Target="../media/image22.gif"/><Relationship Id="rId10" Type="http://schemas.openxmlformats.org/officeDocument/2006/relationships/image" Target="../media/image27.gif"/><Relationship Id="rId4" Type="http://schemas.openxmlformats.org/officeDocument/2006/relationships/image" Target="../media/image21.gif"/><Relationship Id="rId9" Type="http://schemas.openxmlformats.org/officeDocument/2006/relationships/image" Target="../media/image26.gi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26456D-117D-B733-B5E6-0DBBBA15F7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79483" y="0"/>
            <a:ext cx="9002872" cy="1313200"/>
          </a:xfrm>
        </p:spPr>
        <p:txBody>
          <a:bodyPr/>
          <a:lstStyle/>
          <a:p>
            <a:r>
              <a:rPr lang="en-US">
                <a:latin typeface="+mj-lt"/>
              </a:rPr>
              <a:t>Chuẩn bị</a:t>
            </a:r>
          </a:p>
        </p:txBody>
      </p:sp>
      <p:graphicFrame>
        <p:nvGraphicFramePr>
          <p:cNvPr id="9" name="Table 10">
            <a:extLst>
              <a:ext uri="{FF2B5EF4-FFF2-40B4-BE49-F238E27FC236}">
                <a16:creationId xmlns:a16="http://schemas.microsoft.com/office/drawing/2014/main" id="{4B3FDA65-1112-9E59-C383-5ACF6333C6C4}"/>
              </a:ext>
            </a:extLst>
          </p:cNvPr>
          <p:cNvGraphicFramePr>
            <a:graphicFrameLocks noGrp="1"/>
          </p:cNvGraphicFramePr>
          <p:nvPr/>
        </p:nvGraphicFramePr>
        <p:xfrm>
          <a:off x="29615" y="1361086"/>
          <a:ext cx="12362688" cy="6126276"/>
        </p:xfrm>
        <a:graphic>
          <a:graphicData uri="http://schemas.openxmlformats.org/drawingml/2006/table">
            <a:tbl>
              <a:tblPr firstRow="1" bandRow="1"/>
              <a:tblGrid>
                <a:gridCol w="237744">
                  <a:extLst>
                    <a:ext uri="{9D8B030D-6E8A-4147-A177-3AD203B41FA5}">
                      <a16:colId xmlns:a16="http://schemas.microsoft.com/office/drawing/2014/main" val="3141195527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15114795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514941707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092453757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70594382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899532901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50441270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466808307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502664633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380817918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54371022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226207747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622740893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35823692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79474209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90648669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92216684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779761096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495969157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626927592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85770177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309374168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423937644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18177230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917889513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900200873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11017228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790098732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590412432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269897463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868056576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16135871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163057758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28346012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98770774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996658431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612947994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14854413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249332975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65471191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4015444291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423680266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318820784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97012094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1054671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492156878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097457476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82119370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103761647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381576055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514919813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542129921"/>
                    </a:ext>
                  </a:extLst>
                </a:gridCol>
              </a:tblGrid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604127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084919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751841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877877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772509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267710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110762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005065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033895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984368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69966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532587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444934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020830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587833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1740658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027698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037992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610653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013760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1432036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111173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018360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616848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693984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5494077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816805F0-DE31-1F68-77C4-ADF2B6A9D7D2}"/>
              </a:ext>
            </a:extLst>
          </p:cNvPr>
          <p:cNvSpPr txBox="1"/>
          <p:nvPr/>
        </p:nvSpPr>
        <p:spPr>
          <a:xfrm>
            <a:off x="1838953" y="1814316"/>
            <a:ext cx="106793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4068">
              <a:buClrTx/>
              <a:defRPr/>
            </a:pPr>
            <a:r>
              <a:rPr lang="en-VN" sz="46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Thứ </a:t>
            </a:r>
            <a:r>
              <a:rPr lang="en-US" sz="46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…</a:t>
            </a:r>
            <a:r>
              <a:rPr lang="en-VN" sz="46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 </a:t>
            </a:r>
            <a:r>
              <a:rPr lang="en-US" sz="4600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w</a:t>
            </a:r>
            <a:r>
              <a:rPr lang="en-VN" sz="4600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gà</a:t>
            </a:r>
            <a:r>
              <a:rPr lang="en-US" sz="4600" b="1" kern="1200" err="1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ǀ</a:t>
            </a:r>
            <a:r>
              <a:rPr lang="en-VN" sz="46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 </a:t>
            </a:r>
            <a:r>
              <a:rPr lang="en-US" sz="46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…</a:t>
            </a:r>
            <a:r>
              <a:rPr lang="en-US" sz="4600" b="1">
                <a:solidFill>
                  <a:srgbClr val="7030A0"/>
                </a:solidFill>
                <a:latin typeface="HP001 4 hàng" panose="020B0603050302020204" pitchFamily="34" charset="0"/>
                <a:cs typeface="HP001 5H Normal" panose="020B0603050302020204" pitchFamily="34" charset="0"/>
              </a:rPr>
              <a:t> </a:t>
            </a:r>
            <a:r>
              <a:rPr lang="el-GR" sz="4600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κ</a:t>
            </a:r>
            <a:r>
              <a:rPr lang="en-VN" sz="4600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án</a:t>
            </a:r>
            <a:r>
              <a:rPr lang="en-US" sz="4600" b="1" kern="1200" err="1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Ƒ</a:t>
            </a:r>
            <a:r>
              <a:rPr lang="en-US" sz="4600" b="1">
                <a:solidFill>
                  <a:srgbClr val="7030A0"/>
                </a:solidFill>
                <a:latin typeface="HP001 4 hàng" panose="020B0603050302020204" pitchFamily="34" charset="0"/>
                <a:cs typeface="HP001 5H Normal" panose="020B0603050302020204" pitchFamily="34" charset="0"/>
              </a:rPr>
              <a:t> …</a:t>
            </a:r>
            <a:r>
              <a:rPr lang="en-VN" sz="46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 </a:t>
            </a:r>
            <a:r>
              <a:rPr lang="en-US" sz="4600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w</a:t>
            </a:r>
            <a:r>
              <a:rPr lang="en-VN" sz="4600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ăm 202</a:t>
            </a:r>
            <a:r>
              <a:rPr lang="en-US" sz="4600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2</a:t>
            </a:r>
            <a:endParaRPr lang="en-VN" sz="4600" b="1" kern="1200" dirty="0">
              <a:solidFill>
                <a:srgbClr val="7030A0"/>
              </a:solidFill>
              <a:latin typeface="HP001 4 hàng" panose="020B0603050302020204" pitchFamily="34" charset="0"/>
              <a:ea typeface="+mn-ea"/>
              <a:cs typeface="HP001 5H Normal" panose="020B06030503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32BA976-9E2A-2443-352D-92111D57E809}"/>
              </a:ext>
            </a:extLst>
          </p:cNvPr>
          <p:cNvSpPr txBox="1"/>
          <p:nvPr/>
        </p:nvSpPr>
        <p:spPr>
          <a:xfrm>
            <a:off x="1115967" y="2751881"/>
            <a:ext cx="2249533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4068">
              <a:buClrTx/>
              <a:defRPr/>
            </a:pPr>
            <a:r>
              <a:rPr lang="en-US" sz="46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TǨn:</a:t>
            </a:r>
            <a:endParaRPr lang="en-VN" sz="4600" b="1" kern="1200" dirty="0">
              <a:solidFill>
                <a:srgbClr val="7030A0"/>
              </a:solidFill>
              <a:latin typeface="HP001 4 hàng" panose="020B0603050302020204" pitchFamily="34" charset="0"/>
              <a:ea typeface="+mn-ea"/>
              <a:cs typeface="HP001 5H Normal" panose="020B06030503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EA5BB4B-A7E6-A313-9089-2EAAE454B900}"/>
              </a:ext>
            </a:extLst>
          </p:cNvPr>
          <p:cNvSpPr txBox="1"/>
          <p:nvPr/>
        </p:nvSpPr>
        <p:spPr>
          <a:xfrm>
            <a:off x="2788486" y="2756078"/>
            <a:ext cx="9714006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4068">
              <a:buClrTx/>
              <a:defRPr/>
            </a:pPr>
            <a:r>
              <a:rPr lang="en-US" sz="46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Bảng </a:t>
            </a:r>
            <a:r>
              <a:rPr lang="el-GR" sz="46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η</a:t>
            </a:r>
            <a:r>
              <a:rPr lang="en-US" sz="46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ân 4, bảng </a:t>
            </a:r>
            <a:r>
              <a:rPr lang="el-GR" sz="46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ε</a:t>
            </a:r>
            <a:r>
              <a:rPr lang="en-US" sz="46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ia 4 (tiết 2) </a:t>
            </a:r>
            <a:endParaRPr lang="en-VN" sz="4600" b="1" kern="1200" dirty="0">
              <a:solidFill>
                <a:srgbClr val="7030A0"/>
              </a:solidFill>
              <a:latin typeface="HP001 4 hàng" panose="020B0603050302020204" pitchFamily="34" charset="0"/>
              <a:ea typeface="+mn-ea"/>
              <a:cs typeface="HP001 5H Normal" panose="020B0603050302020204" pitchFamily="34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0A06ED0-C59E-D827-565E-63C9C571F7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6792" y="4676794"/>
            <a:ext cx="1536167" cy="2128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Bảng đen/ Bảng trắng/ Bảng học sinh khổ A4 giảm chỉ còn 18,000 đ">
            <a:extLst>
              <a:ext uri="{FF2B5EF4-FFF2-40B4-BE49-F238E27FC236}">
                <a16:creationId xmlns:a16="http://schemas.microsoft.com/office/drawing/2014/main" id="{CCF3544B-4884-1D83-4EB5-260091B34A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7446" y="5038336"/>
            <a:ext cx="2365233" cy="1751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4" descr="Hàng Chất Lượng Cao] Bông lau bảng,xóa bảng,Giẻ lau bảng Cầm tay chắc chắn  -dc3912 | Shopee Việt Nam">
            <a:extLst>
              <a:ext uri="{FF2B5EF4-FFF2-40B4-BE49-F238E27FC236}">
                <a16:creationId xmlns:a16="http://schemas.microsoft.com/office/drawing/2014/main" id="{04A37CA3-9D53-6B7E-DAC6-3C507ADA49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989" b="7989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2569" b="21958"/>
          <a:stretch/>
        </p:blipFill>
        <p:spPr bwMode="auto">
          <a:xfrm>
            <a:off x="5581269" y="6063667"/>
            <a:ext cx="1085415" cy="602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 descr="Phấn viết bảng">
            <a:extLst>
              <a:ext uri="{FF2B5EF4-FFF2-40B4-BE49-F238E27FC236}">
                <a16:creationId xmlns:a16="http://schemas.microsoft.com/office/drawing/2014/main" id="{F4C705BD-95AB-A220-1356-E11ED7B834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4207" l="0" r="9897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7396" y="4724907"/>
            <a:ext cx="1453533" cy="1186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BÚT LÔNG BẢNG TL WB03 | Văn Phòng Phẩm Huyền Anh">
            <a:extLst>
              <a:ext uri="{FF2B5EF4-FFF2-40B4-BE49-F238E27FC236}">
                <a16:creationId xmlns:a16="http://schemas.microsoft.com/office/drawing/2014/main" id="{B3CB7A7B-C21C-5A44-5498-901DB90107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51" r="30098"/>
          <a:stretch/>
        </p:blipFill>
        <p:spPr bwMode="auto">
          <a:xfrm rot="13770365">
            <a:off x="3783572" y="4870918"/>
            <a:ext cx="613183" cy="1754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8" descr="Vở 4 Ô ly 48 trang School Bạn Nhỏ 0509">
            <a:extLst>
              <a:ext uri="{FF2B5EF4-FFF2-40B4-BE49-F238E27FC236}">
                <a16:creationId xmlns:a16="http://schemas.microsoft.com/office/drawing/2014/main" id="{D8B8600D-C169-5249-28D1-8841D76045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564" t="12420" r="7566" b="16591"/>
          <a:stretch/>
        </p:blipFill>
        <p:spPr bwMode="auto">
          <a:xfrm>
            <a:off x="7961181" y="4445903"/>
            <a:ext cx="2365233" cy="1978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Combo 50 cái Thước kẻ mica 30cm |">
            <a:extLst>
              <a:ext uri="{FF2B5EF4-FFF2-40B4-BE49-F238E27FC236}">
                <a16:creationId xmlns:a16="http://schemas.microsoft.com/office/drawing/2014/main" id="{D158597C-8BDE-7D51-C431-66F4089DD5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59269">
            <a:off x="7990412" y="5386613"/>
            <a:ext cx="2265090" cy="2265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Free Simple Eraser Icon Image｜free Cartoon &amp; Clipart - Eraser Clipart -  (480x480) Png Clipart Download">
            <a:extLst>
              <a:ext uri="{FF2B5EF4-FFF2-40B4-BE49-F238E27FC236}">
                <a16:creationId xmlns:a16="http://schemas.microsoft.com/office/drawing/2014/main" id="{02CCEE95-0893-1066-E551-25A10926AC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2519" y="6411477"/>
            <a:ext cx="693335" cy="446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7F9367E-CB25-C050-A113-F0ECD36BAC8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2160812">
            <a:off x="9127997" y="4982035"/>
            <a:ext cx="605495" cy="189217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A466109-C1A7-14B2-9308-7BBF53B6D28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738139" y="5376639"/>
            <a:ext cx="1886556" cy="1886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9373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B2F9ED28-1947-5BC9-39DF-223D2579E5D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46878" y="-311402"/>
            <a:ext cx="9068082" cy="1315225"/>
          </a:xfrm>
        </p:spPr>
        <p:txBody>
          <a:bodyPr/>
          <a:lstStyle/>
          <a:p>
            <a:r>
              <a:rPr lang="en-US" sz="3200" b="1">
                <a:latin typeface="+mj-lt"/>
              </a:rPr>
              <a:t>Bảng chia 4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CE35031-3FDE-547F-952F-CD99A6ECDA56}"/>
              </a:ext>
            </a:extLst>
          </p:cNvPr>
          <p:cNvSpPr txBox="1"/>
          <p:nvPr/>
        </p:nvSpPr>
        <p:spPr>
          <a:xfrm>
            <a:off x="356394" y="569335"/>
            <a:ext cx="114490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/>
              <a:t>b) Từ bảng nhân 4, hoàn thành bảng chia 4</a:t>
            </a:r>
            <a:endParaRPr lang="en-US" sz="3200"/>
          </a:p>
        </p:txBody>
      </p:sp>
      <p:graphicFrame>
        <p:nvGraphicFramePr>
          <p:cNvPr id="2" name="Table 4">
            <a:extLst>
              <a:ext uri="{FF2B5EF4-FFF2-40B4-BE49-F238E27FC236}">
                <a16:creationId xmlns:a16="http://schemas.microsoft.com/office/drawing/2014/main" id="{B6B8BFE5-AFD4-7826-EE79-E1809BF9E09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6792704"/>
              </p:ext>
            </p:extLst>
          </p:nvPr>
        </p:nvGraphicFramePr>
        <p:xfrm>
          <a:off x="3961594" y="1058415"/>
          <a:ext cx="2493795" cy="5699760"/>
        </p:xfrm>
        <a:graphic>
          <a:graphicData uri="http://schemas.openxmlformats.org/drawingml/2006/table">
            <a:tbl>
              <a:tblPr firstRow="1" bandRow="1">
                <a:tableStyleId>{A44A9C77-A8A4-4D1C-BC68-1706C802DA68}</a:tableStyleId>
              </a:tblPr>
              <a:tblGrid>
                <a:gridCol w="2493795">
                  <a:extLst>
                    <a:ext uri="{9D8B030D-6E8A-4147-A177-3AD203B41FA5}">
                      <a16:colId xmlns:a16="http://schemas.microsoft.com/office/drawing/2014/main" val="4274943231"/>
                    </a:ext>
                  </a:extLst>
                </a:gridCol>
              </a:tblGrid>
              <a:tr h="510158">
                <a:tc>
                  <a:txBody>
                    <a:bodyPr/>
                    <a:lstStyle/>
                    <a:p>
                      <a:pPr algn="just"/>
                      <a:r>
                        <a:rPr lang="en-US" sz="2800"/>
                        <a:t>Bảng chia 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18383357"/>
                  </a:ext>
                </a:extLst>
              </a:tr>
              <a:tr h="510158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800"/>
                        <a:t>4 : 4 = 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16221152"/>
                  </a:ext>
                </a:extLst>
              </a:tr>
              <a:tr h="510158">
                <a:tc>
                  <a:txBody>
                    <a:bodyPr/>
                    <a:lstStyle/>
                    <a:p>
                      <a:pPr algn="just"/>
                      <a:r>
                        <a:rPr lang="en-US" sz="2800"/>
                        <a:t>8 : 4 = 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69697996"/>
                  </a:ext>
                </a:extLst>
              </a:tr>
              <a:tr h="510158">
                <a:tc>
                  <a:txBody>
                    <a:bodyPr/>
                    <a:lstStyle/>
                    <a:p>
                      <a:pPr algn="just"/>
                      <a:r>
                        <a:rPr lang="en-US" sz="2800"/>
                        <a:t>12 : 4 = 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6565979"/>
                  </a:ext>
                </a:extLst>
              </a:tr>
              <a:tr h="510158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800"/>
                        <a:t>16 : 4 = 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02751697"/>
                  </a:ext>
                </a:extLst>
              </a:tr>
              <a:tr h="510158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800"/>
                        <a:t>20 : 4 = 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2061742"/>
                  </a:ext>
                </a:extLst>
              </a:tr>
              <a:tr h="510158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800"/>
                        <a:t>24 : 4 = 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3173913"/>
                  </a:ext>
                </a:extLst>
              </a:tr>
              <a:tr h="510158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800"/>
                        <a:t>28 : 4 = 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5047402"/>
                  </a:ext>
                </a:extLst>
              </a:tr>
              <a:tr h="510158">
                <a:tc>
                  <a:txBody>
                    <a:bodyPr/>
                    <a:lstStyle/>
                    <a:p>
                      <a:pPr algn="just"/>
                      <a:r>
                        <a:rPr lang="en-US" sz="2800"/>
                        <a:t>32 : 4 = 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5847484"/>
                  </a:ext>
                </a:extLst>
              </a:tr>
              <a:tr h="510158">
                <a:tc>
                  <a:txBody>
                    <a:bodyPr/>
                    <a:lstStyle/>
                    <a:p>
                      <a:pPr algn="just"/>
                      <a:r>
                        <a:rPr lang="en-US" sz="2800"/>
                        <a:t>36 : 4 = 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71785113"/>
                  </a:ext>
                </a:extLst>
              </a:tr>
              <a:tr h="510158">
                <a:tc>
                  <a:txBody>
                    <a:bodyPr/>
                    <a:lstStyle/>
                    <a:p>
                      <a:pPr algn="just"/>
                      <a:r>
                        <a:rPr lang="en-US" sz="2800"/>
                        <a:t>40 : 4 = 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2583078"/>
                  </a:ext>
                </a:extLst>
              </a:tr>
            </a:tbl>
          </a:graphicData>
        </a:graphic>
      </p:graphicFrame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195CB046-0463-9720-06F7-FC4704C63867}"/>
              </a:ext>
            </a:extLst>
          </p:cNvPr>
          <p:cNvSpPr/>
          <p:nvPr/>
        </p:nvSpPr>
        <p:spPr>
          <a:xfrm>
            <a:off x="5175535" y="1601412"/>
            <a:ext cx="457200" cy="45720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6327BC59-488D-0414-18CD-42C592542C53}"/>
              </a:ext>
            </a:extLst>
          </p:cNvPr>
          <p:cNvSpPr/>
          <p:nvPr/>
        </p:nvSpPr>
        <p:spPr>
          <a:xfrm>
            <a:off x="5159769" y="2113204"/>
            <a:ext cx="457200" cy="45720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02F2F538-DBEF-3888-24EA-9818BE754E24}"/>
              </a:ext>
            </a:extLst>
          </p:cNvPr>
          <p:cNvSpPr/>
          <p:nvPr/>
        </p:nvSpPr>
        <p:spPr>
          <a:xfrm>
            <a:off x="5175535" y="2650978"/>
            <a:ext cx="457200" cy="45720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F952D769-F7D1-EA3E-0E13-E8DA0AC57F2F}"/>
              </a:ext>
            </a:extLst>
          </p:cNvPr>
          <p:cNvSpPr/>
          <p:nvPr/>
        </p:nvSpPr>
        <p:spPr>
          <a:xfrm>
            <a:off x="5283531" y="3188752"/>
            <a:ext cx="457200" cy="45720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CEC9E7B5-6420-E510-4926-52734ABCE9AA}"/>
              </a:ext>
            </a:extLst>
          </p:cNvPr>
          <p:cNvSpPr/>
          <p:nvPr/>
        </p:nvSpPr>
        <p:spPr>
          <a:xfrm>
            <a:off x="5323040" y="3715732"/>
            <a:ext cx="457200" cy="45720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9503A0E6-8590-6B65-B521-D83B239F2B46}"/>
              </a:ext>
            </a:extLst>
          </p:cNvPr>
          <p:cNvSpPr/>
          <p:nvPr/>
        </p:nvSpPr>
        <p:spPr>
          <a:xfrm>
            <a:off x="5321170" y="4232768"/>
            <a:ext cx="457200" cy="45720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78915DD5-6D4A-7644-386E-BF861FDA1A19}"/>
              </a:ext>
            </a:extLst>
          </p:cNvPr>
          <p:cNvSpPr/>
          <p:nvPr/>
        </p:nvSpPr>
        <p:spPr>
          <a:xfrm>
            <a:off x="5317429" y="4754776"/>
            <a:ext cx="457200" cy="45720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6E084431-4A41-E92F-F71C-49155313345D}"/>
              </a:ext>
            </a:extLst>
          </p:cNvPr>
          <p:cNvSpPr/>
          <p:nvPr/>
        </p:nvSpPr>
        <p:spPr>
          <a:xfrm>
            <a:off x="5317429" y="5248468"/>
            <a:ext cx="457200" cy="45720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B555CAFB-ECB6-E32F-DA61-37B304FBCF37}"/>
              </a:ext>
            </a:extLst>
          </p:cNvPr>
          <p:cNvSpPr/>
          <p:nvPr/>
        </p:nvSpPr>
        <p:spPr>
          <a:xfrm>
            <a:off x="5317429" y="5784818"/>
            <a:ext cx="457200" cy="45720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65B4CD2D-27E9-EBF4-E3A6-6372194086FA}"/>
              </a:ext>
            </a:extLst>
          </p:cNvPr>
          <p:cNvSpPr/>
          <p:nvPr/>
        </p:nvSpPr>
        <p:spPr>
          <a:xfrm>
            <a:off x="5293773" y="6300975"/>
            <a:ext cx="457200" cy="45720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923424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B2F9ED28-1947-5BC9-39DF-223D2579E5D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46878" y="-311402"/>
            <a:ext cx="9068082" cy="1315225"/>
          </a:xfrm>
        </p:spPr>
        <p:txBody>
          <a:bodyPr/>
          <a:lstStyle/>
          <a:p>
            <a:r>
              <a:rPr lang="en-US" sz="3200" b="1">
                <a:latin typeface="+mj-lt"/>
              </a:rPr>
              <a:t>Thử tài trí nhớ</a:t>
            </a:r>
          </a:p>
        </p:txBody>
      </p:sp>
      <p:graphicFrame>
        <p:nvGraphicFramePr>
          <p:cNvPr id="2" name="Table 4">
            <a:extLst>
              <a:ext uri="{FF2B5EF4-FFF2-40B4-BE49-F238E27FC236}">
                <a16:creationId xmlns:a16="http://schemas.microsoft.com/office/drawing/2014/main" id="{B6B8BFE5-AFD4-7826-EE79-E1809BF9E09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9428889"/>
              </p:ext>
            </p:extLst>
          </p:nvPr>
        </p:nvGraphicFramePr>
        <p:xfrm>
          <a:off x="2259166" y="808879"/>
          <a:ext cx="7643506" cy="5599412"/>
        </p:xfrm>
        <a:graphic>
          <a:graphicData uri="http://schemas.openxmlformats.org/drawingml/2006/table">
            <a:tbl>
              <a:tblPr firstRow="1" bandRow="1">
                <a:tableStyleId>{A44A9C77-A8A4-4D1C-BC68-1706C802DA68}</a:tableStyleId>
              </a:tblPr>
              <a:tblGrid>
                <a:gridCol w="3821753">
                  <a:extLst>
                    <a:ext uri="{9D8B030D-6E8A-4147-A177-3AD203B41FA5}">
                      <a16:colId xmlns:a16="http://schemas.microsoft.com/office/drawing/2014/main" val="4274943231"/>
                    </a:ext>
                  </a:extLst>
                </a:gridCol>
                <a:gridCol w="3821753">
                  <a:extLst>
                    <a:ext uri="{9D8B030D-6E8A-4147-A177-3AD203B41FA5}">
                      <a16:colId xmlns:a16="http://schemas.microsoft.com/office/drawing/2014/main" val="2474931834"/>
                    </a:ext>
                  </a:extLst>
                </a:gridCol>
              </a:tblGrid>
              <a:tr h="712682">
                <a:tc gridSpan="2">
                  <a:txBody>
                    <a:bodyPr/>
                    <a:lstStyle/>
                    <a:p>
                      <a:pPr algn="ctr"/>
                      <a:r>
                        <a:rPr lang="en-US" sz="3900"/>
                        <a:t>Bảng chia 4</a:t>
                      </a:r>
                    </a:p>
                  </a:txBody>
                  <a:tcPr marL="126573" marR="126573" marT="63286" marB="63286"/>
                </a:tc>
                <a:tc hMerge="1">
                  <a:txBody>
                    <a:bodyPr/>
                    <a:lstStyle/>
                    <a:p>
                      <a:pPr algn="just"/>
                      <a:endParaRPr lang="en-US" sz="3900"/>
                    </a:p>
                  </a:txBody>
                  <a:tcPr marL="126573" marR="126573" marT="63286" marB="63286"/>
                </a:tc>
                <a:extLst>
                  <a:ext uri="{0D108BD9-81ED-4DB2-BD59-A6C34878D82A}">
                    <a16:rowId xmlns:a16="http://schemas.microsoft.com/office/drawing/2014/main" val="3818383357"/>
                  </a:ext>
                </a:extLst>
              </a:tr>
              <a:tr h="975696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4000"/>
                        <a:t>4 : 4 = 1</a:t>
                      </a:r>
                    </a:p>
                  </a:txBody>
                  <a:tcPr marL="126573" marR="126573" marT="63286" marB="63286" anchor="ctr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4000"/>
                        <a:t>24 : 4 = 6</a:t>
                      </a:r>
                    </a:p>
                  </a:txBody>
                  <a:tcPr marL="126573" marR="126573" marT="63286" marB="63286" anchor="ctr"/>
                </a:tc>
                <a:extLst>
                  <a:ext uri="{0D108BD9-81ED-4DB2-BD59-A6C34878D82A}">
                    <a16:rowId xmlns:a16="http://schemas.microsoft.com/office/drawing/2014/main" val="2816221152"/>
                  </a:ext>
                </a:extLst>
              </a:tr>
              <a:tr h="975696">
                <a:tc>
                  <a:txBody>
                    <a:bodyPr/>
                    <a:lstStyle/>
                    <a:p>
                      <a:pPr algn="just"/>
                      <a:r>
                        <a:rPr lang="en-US" sz="4000"/>
                        <a:t>8 : 4 = 2</a:t>
                      </a:r>
                    </a:p>
                  </a:txBody>
                  <a:tcPr marL="126573" marR="126573" marT="63286" marB="63286" anchor="ctr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4000"/>
                        <a:t>28 : 4 = 7</a:t>
                      </a:r>
                    </a:p>
                  </a:txBody>
                  <a:tcPr marL="126573" marR="126573" marT="63286" marB="63286" anchor="ctr"/>
                </a:tc>
                <a:extLst>
                  <a:ext uri="{0D108BD9-81ED-4DB2-BD59-A6C34878D82A}">
                    <a16:rowId xmlns:a16="http://schemas.microsoft.com/office/drawing/2014/main" val="469697996"/>
                  </a:ext>
                </a:extLst>
              </a:tr>
              <a:tr h="975696">
                <a:tc>
                  <a:txBody>
                    <a:bodyPr/>
                    <a:lstStyle/>
                    <a:p>
                      <a:pPr algn="just"/>
                      <a:r>
                        <a:rPr lang="en-US" sz="4000"/>
                        <a:t>12 : 4 = 3</a:t>
                      </a:r>
                    </a:p>
                  </a:txBody>
                  <a:tcPr marL="126573" marR="126573" marT="63286" marB="63286"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4000"/>
                        <a:t>32 : 4 = 8</a:t>
                      </a:r>
                    </a:p>
                  </a:txBody>
                  <a:tcPr marL="126573" marR="126573" marT="63286" marB="63286" anchor="ctr"/>
                </a:tc>
                <a:extLst>
                  <a:ext uri="{0D108BD9-81ED-4DB2-BD59-A6C34878D82A}">
                    <a16:rowId xmlns:a16="http://schemas.microsoft.com/office/drawing/2014/main" val="4106565979"/>
                  </a:ext>
                </a:extLst>
              </a:tr>
              <a:tr h="975696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4000"/>
                        <a:t>16 : 4 = 4</a:t>
                      </a:r>
                    </a:p>
                  </a:txBody>
                  <a:tcPr marL="126573" marR="126573" marT="63286" marB="63286"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4000"/>
                        <a:t>36 : 4 = 9</a:t>
                      </a:r>
                    </a:p>
                  </a:txBody>
                  <a:tcPr marL="126573" marR="126573" marT="63286" marB="63286" anchor="ctr"/>
                </a:tc>
                <a:extLst>
                  <a:ext uri="{0D108BD9-81ED-4DB2-BD59-A6C34878D82A}">
                    <a16:rowId xmlns:a16="http://schemas.microsoft.com/office/drawing/2014/main" val="3502751697"/>
                  </a:ext>
                </a:extLst>
              </a:tr>
              <a:tr h="975696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4000"/>
                        <a:t>20 : 4 = 5</a:t>
                      </a:r>
                    </a:p>
                  </a:txBody>
                  <a:tcPr marL="126573" marR="126573" marT="63286" marB="63286"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4000"/>
                        <a:t>40 : 4 = 10</a:t>
                      </a:r>
                    </a:p>
                  </a:txBody>
                  <a:tcPr marL="126573" marR="126573" marT="63286" marB="63286" anchor="ctr"/>
                </a:tc>
                <a:extLst>
                  <a:ext uri="{0D108BD9-81ED-4DB2-BD59-A6C34878D82A}">
                    <a16:rowId xmlns:a16="http://schemas.microsoft.com/office/drawing/2014/main" val="4102061742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4A7BCB5D-5AAC-AB88-773B-CAF5F13C84D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1588" t="2214" r="41622" b="78797"/>
          <a:stretch/>
        </p:blipFill>
        <p:spPr>
          <a:xfrm>
            <a:off x="10725181" y="1719912"/>
            <a:ext cx="930442" cy="858985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BBB72987-B2F3-B039-21D7-15526D33870E}"/>
              </a:ext>
            </a:extLst>
          </p:cNvPr>
          <p:cNvSpPr txBox="1"/>
          <p:nvPr/>
        </p:nvSpPr>
        <p:spPr>
          <a:xfrm>
            <a:off x="3453746" y="6500536"/>
            <a:ext cx="61280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/>
              <a:t>Click vào từng mặt cười ngẫu nhiên để kiểm tra kết quả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2EF1E8F-A361-BCE7-4243-1CD4B822319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134" t="4903" r="76742" b="78204"/>
          <a:stretch/>
        </p:blipFill>
        <p:spPr>
          <a:xfrm>
            <a:off x="3889222" y="1616742"/>
            <a:ext cx="699708" cy="70437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49DD765-F239-CE0B-EB1C-F88DA4C5115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2504" t="5663" r="29372" b="77444"/>
          <a:stretch/>
        </p:blipFill>
        <p:spPr>
          <a:xfrm>
            <a:off x="3889222" y="2649493"/>
            <a:ext cx="699708" cy="70437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8319916-E3EF-E6F0-7387-D37FEDEC44B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2192" t="27980" r="29684" b="55127"/>
          <a:stretch/>
        </p:blipFill>
        <p:spPr>
          <a:xfrm>
            <a:off x="4129854" y="3682244"/>
            <a:ext cx="699708" cy="70437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3AD096F-BEAB-5D64-74CB-3035BCEB0D0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4319" t="27308" r="4879" b="55799"/>
          <a:stretch/>
        </p:blipFill>
        <p:spPr>
          <a:xfrm>
            <a:off x="4129853" y="4599223"/>
            <a:ext cx="803093" cy="70437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58D22BF-636D-F453-98F4-E0FF6628E2A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9052" t="26713" r="52873" b="56394"/>
          <a:stretch/>
        </p:blipFill>
        <p:spPr>
          <a:xfrm>
            <a:off x="4235116" y="5564330"/>
            <a:ext cx="697830" cy="70437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B3B4645-04B0-DB73-DFBB-B2964E3311B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13" t="20475" r="83181" b="57018"/>
          <a:stretch/>
        </p:blipFill>
        <p:spPr>
          <a:xfrm>
            <a:off x="7980542" y="1616742"/>
            <a:ext cx="537816" cy="87115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FECBFF9-C963-A079-6082-0A7FE0646B2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7466" t="-1083" r="56328" b="82885"/>
          <a:stretch/>
        </p:blipFill>
        <p:spPr>
          <a:xfrm>
            <a:off x="7980542" y="2649493"/>
            <a:ext cx="537817" cy="70437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BDEC4C5-E09D-4432-B5B5-0A96A15AA29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8474" t="24877" r="55320" b="56925"/>
          <a:stretch/>
        </p:blipFill>
        <p:spPr>
          <a:xfrm>
            <a:off x="7940233" y="3592817"/>
            <a:ext cx="537817" cy="70437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554CFFB-2136-C95A-0733-88C0CCC8957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7241" t="-522" r="26553" b="82324"/>
          <a:stretch/>
        </p:blipFill>
        <p:spPr>
          <a:xfrm>
            <a:off x="7980541" y="4579013"/>
            <a:ext cx="537817" cy="70437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9FD4776-501A-1BD6-A73D-1709D2A023E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7000" t="48625" r="56794" b="33177"/>
          <a:stretch/>
        </p:blipFill>
        <p:spPr>
          <a:xfrm>
            <a:off x="8112888" y="5564330"/>
            <a:ext cx="537817" cy="704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205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5AB34122-8756-B767-ACFC-FDBAE8C5320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4953147"/>
              </p:ext>
            </p:extLst>
          </p:nvPr>
        </p:nvGraphicFramePr>
        <p:xfrm>
          <a:off x="2483754" y="808879"/>
          <a:ext cx="7643506" cy="5599412"/>
        </p:xfrm>
        <a:graphic>
          <a:graphicData uri="http://schemas.openxmlformats.org/drawingml/2006/table">
            <a:tbl>
              <a:tblPr firstRow="1" bandRow="1">
                <a:tableStyleId>{A44A9C77-A8A4-4D1C-BC68-1706C802DA68}</a:tableStyleId>
              </a:tblPr>
              <a:tblGrid>
                <a:gridCol w="3821753">
                  <a:extLst>
                    <a:ext uri="{9D8B030D-6E8A-4147-A177-3AD203B41FA5}">
                      <a16:colId xmlns:a16="http://schemas.microsoft.com/office/drawing/2014/main" val="4274943231"/>
                    </a:ext>
                  </a:extLst>
                </a:gridCol>
                <a:gridCol w="3821753">
                  <a:extLst>
                    <a:ext uri="{9D8B030D-6E8A-4147-A177-3AD203B41FA5}">
                      <a16:colId xmlns:a16="http://schemas.microsoft.com/office/drawing/2014/main" val="2474931834"/>
                    </a:ext>
                  </a:extLst>
                </a:gridCol>
              </a:tblGrid>
              <a:tr h="712682">
                <a:tc gridSpan="2">
                  <a:txBody>
                    <a:bodyPr/>
                    <a:lstStyle/>
                    <a:p>
                      <a:pPr algn="ctr"/>
                      <a:r>
                        <a:rPr lang="en-US" sz="3900"/>
                        <a:t>Bảng chia 4</a:t>
                      </a:r>
                    </a:p>
                  </a:txBody>
                  <a:tcPr marL="126573" marR="126573" marT="63286" marB="63286"/>
                </a:tc>
                <a:tc hMerge="1">
                  <a:txBody>
                    <a:bodyPr/>
                    <a:lstStyle/>
                    <a:p>
                      <a:pPr algn="just"/>
                      <a:endParaRPr lang="en-US" sz="3900"/>
                    </a:p>
                  </a:txBody>
                  <a:tcPr marL="126573" marR="126573" marT="63286" marB="63286"/>
                </a:tc>
                <a:extLst>
                  <a:ext uri="{0D108BD9-81ED-4DB2-BD59-A6C34878D82A}">
                    <a16:rowId xmlns:a16="http://schemas.microsoft.com/office/drawing/2014/main" val="3818383357"/>
                  </a:ext>
                </a:extLst>
              </a:tr>
              <a:tr h="975696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4000"/>
                        <a:t>4 : 4 = 1</a:t>
                      </a:r>
                    </a:p>
                  </a:txBody>
                  <a:tcPr marL="126573" marR="126573" marT="63286" marB="63286" anchor="ctr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4000"/>
                        <a:t>24 : 4 = 6</a:t>
                      </a:r>
                    </a:p>
                  </a:txBody>
                  <a:tcPr marL="126573" marR="126573" marT="63286" marB="63286" anchor="ctr"/>
                </a:tc>
                <a:extLst>
                  <a:ext uri="{0D108BD9-81ED-4DB2-BD59-A6C34878D82A}">
                    <a16:rowId xmlns:a16="http://schemas.microsoft.com/office/drawing/2014/main" val="2816221152"/>
                  </a:ext>
                </a:extLst>
              </a:tr>
              <a:tr h="975696">
                <a:tc>
                  <a:txBody>
                    <a:bodyPr/>
                    <a:lstStyle/>
                    <a:p>
                      <a:pPr algn="just"/>
                      <a:r>
                        <a:rPr lang="en-US" sz="4000"/>
                        <a:t>8 : 4 = 2</a:t>
                      </a:r>
                    </a:p>
                  </a:txBody>
                  <a:tcPr marL="126573" marR="126573" marT="63286" marB="63286" anchor="ctr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4000"/>
                        <a:t>28 : 4 = 7</a:t>
                      </a:r>
                    </a:p>
                  </a:txBody>
                  <a:tcPr marL="126573" marR="126573" marT="63286" marB="63286" anchor="ctr"/>
                </a:tc>
                <a:extLst>
                  <a:ext uri="{0D108BD9-81ED-4DB2-BD59-A6C34878D82A}">
                    <a16:rowId xmlns:a16="http://schemas.microsoft.com/office/drawing/2014/main" val="469697996"/>
                  </a:ext>
                </a:extLst>
              </a:tr>
              <a:tr h="975696">
                <a:tc>
                  <a:txBody>
                    <a:bodyPr/>
                    <a:lstStyle/>
                    <a:p>
                      <a:pPr algn="just"/>
                      <a:r>
                        <a:rPr lang="en-US" sz="4000"/>
                        <a:t>12 : 4 = 3</a:t>
                      </a:r>
                    </a:p>
                  </a:txBody>
                  <a:tcPr marL="126573" marR="126573" marT="63286" marB="63286"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4000"/>
                        <a:t>32 : 4 = 8</a:t>
                      </a:r>
                    </a:p>
                  </a:txBody>
                  <a:tcPr marL="126573" marR="126573" marT="63286" marB="63286" anchor="ctr"/>
                </a:tc>
                <a:extLst>
                  <a:ext uri="{0D108BD9-81ED-4DB2-BD59-A6C34878D82A}">
                    <a16:rowId xmlns:a16="http://schemas.microsoft.com/office/drawing/2014/main" val="4106565979"/>
                  </a:ext>
                </a:extLst>
              </a:tr>
              <a:tr h="975696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4000"/>
                        <a:t>16 : 4 = 4</a:t>
                      </a:r>
                    </a:p>
                  </a:txBody>
                  <a:tcPr marL="126573" marR="126573" marT="63286" marB="63286"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4000"/>
                        <a:t>36 : 4 = 9</a:t>
                      </a:r>
                    </a:p>
                  </a:txBody>
                  <a:tcPr marL="126573" marR="126573" marT="63286" marB="63286" anchor="ctr"/>
                </a:tc>
                <a:extLst>
                  <a:ext uri="{0D108BD9-81ED-4DB2-BD59-A6C34878D82A}">
                    <a16:rowId xmlns:a16="http://schemas.microsoft.com/office/drawing/2014/main" val="3502751697"/>
                  </a:ext>
                </a:extLst>
              </a:tr>
              <a:tr h="975696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4000"/>
                        <a:t>20 : 4 = 5</a:t>
                      </a:r>
                    </a:p>
                  </a:txBody>
                  <a:tcPr marL="126573" marR="126573" marT="63286" marB="63286"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4000"/>
                        <a:t>40 : 4 = 10</a:t>
                      </a:r>
                    </a:p>
                  </a:txBody>
                  <a:tcPr marL="126573" marR="126573" marT="63286" marB="63286" anchor="ctr"/>
                </a:tc>
                <a:extLst>
                  <a:ext uri="{0D108BD9-81ED-4DB2-BD59-A6C34878D82A}">
                    <a16:rowId xmlns:a16="http://schemas.microsoft.com/office/drawing/2014/main" val="4102061742"/>
                  </a:ext>
                </a:extLst>
              </a:tr>
            </a:tbl>
          </a:graphicData>
        </a:graphic>
      </p:graphicFrame>
      <p:sp>
        <p:nvSpPr>
          <p:cNvPr id="3" name="Subtitle 2">
            <a:extLst>
              <a:ext uri="{FF2B5EF4-FFF2-40B4-BE49-F238E27FC236}">
                <a16:creationId xmlns:a16="http://schemas.microsoft.com/office/drawing/2014/main" id="{B2F9ED28-1947-5BC9-39DF-223D2579E5D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46878" y="-311402"/>
            <a:ext cx="9068082" cy="1315225"/>
          </a:xfrm>
        </p:spPr>
        <p:txBody>
          <a:bodyPr/>
          <a:lstStyle/>
          <a:p>
            <a:r>
              <a:rPr lang="en-US" sz="3200" b="1">
                <a:latin typeface="+mj-lt"/>
              </a:rPr>
              <a:t>Thử tài trí nhớ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B4DA6D1-B58C-C7E7-53FD-CEC1A02742A6}"/>
              </a:ext>
            </a:extLst>
          </p:cNvPr>
          <p:cNvSpPr/>
          <p:nvPr/>
        </p:nvSpPr>
        <p:spPr>
          <a:xfrm>
            <a:off x="4214197" y="1572125"/>
            <a:ext cx="850232" cy="46842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466BDD2-08FD-6CFD-363C-1399C84BCE91}"/>
              </a:ext>
            </a:extLst>
          </p:cNvPr>
          <p:cNvSpPr/>
          <p:nvPr/>
        </p:nvSpPr>
        <p:spPr>
          <a:xfrm>
            <a:off x="8045114" y="1572125"/>
            <a:ext cx="1195138" cy="46842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AC5C2A9-E9B4-7F26-B0F0-B125366767E1}"/>
              </a:ext>
            </a:extLst>
          </p:cNvPr>
          <p:cNvSpPr/>
          <p:nvPr/>
        </p:nvSpPr>
        <p:spPr>
          <a:xfrm>
            <a:off x="2457471" y="1821320"/>
            <a:ext cx="578981" cy="46842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B28B189-CDD2-FB81-265C-8522383433BD}"/>
              </a:ext>
            </a:extLst>
          </p:cNvPr>
          <p:cNvSpPr/>
          <p:nvPr/>
        </p:nvSpPr>
        <p:spPr>
          <a:xfrm>
            <a:off x="6416156" y="1620077"/>
            <a:ext cx="578981" cy="46842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61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6" grpId="0" animBg="1"/>
      <p:bldP spid="20" grpId="0" animBg="1"/>
      <p:bldP spid="20" grpId="1" animBg="1"/>
      <p:bldP spid="21" grpId="0" animBg="1"/>
      <p:bldP spid="21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F42FCEE-DA58-3EAD-3146-5891B6E316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764" y="898356"/>
            <a:ext cx="2883494" cy="296408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A38899C-C623-965A-FE15-63E205F7BB62}"/>
              </a:ext>
            </a:extLst>
          </p:cNvPr>
          <p:cNvSpPr txBox="1"/>
          <p:nvPr/>
        </p:nvSpPr>
        <p:spPr>
          <a:xfrm>
            <a:off x="77764" y="6858000"/>
            <a:ext cx="1200518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>
                <a:ln w="76200">
                  <a:solidFill>
                    <a:srgbClr val="9470A4"/>
                  </a:solidFill>
                </a:ln>
                <a:solidFill>
                  <a:schemeClr val="bg1"/>
                </a:solidFill>
                <a:effectLst>
                  <a:glow rad="101600">
                    <a:srgbClr val="7030A0">
                      <a:alpha val="60000"/>
                    </a:srgbClr>
                  </a:glow>
                </a:effectLst>
                <a:latin typeface="SVN-Billo" panose="00000400000000000000" pitchFamily="2" charset="0"/>
              </a:rPr>
              <a:t>Hoạt động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8ADF42C-0B8A-D17E-36CF-C2C76B9D2F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9504" y="2564712"/>
            <a:ext cx="12004064" cy="2274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2169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96CC7BD2-84F2-EAC4-E6B1-B91550099F80}"/>
              </a:ext>
            </a:extLst>
          </p:cNvPr>
          <p:cNvGrpSpPr/>
          <p:nvPr/>
        </p:nvGrpSpPr>
        <p:grpSpPr>
          <a:xfrm>
            <a:off x="718386" y="547348"/>
            <a:ext cx="9734550" cy="914400"/>
            <a:chOff x="842010" y="518160"/>
            <a:chExt cx="9734550" cy="91440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A8B4A2D1-2AC5-C0B7-AF0C-CD71495B74E1}"/>
                </a:ext>
              </a:extLst>
            </p:cNvPr>
            <p:cNvGrpSpPr/>
            <p:nvPr/>
          </p:nvGrpSpPr>
          <p:grpSpPr>
            <a:xfrm>
              <a:off x="842010" y="518160"/>
              <a:ext cx="914400" cy="914400"/>
              <a:chOff x="651510" y="2423160"/>
              <a:chExt cx="914400" cy="914400"/>
            </a:xfrm>
          </p:grpSpPr>
          <p:sp>
            <p:nvSpPr>
              <p:cNvPr id="3" name="Oval 2">
                <a:extLst>
                  <a:ext uri="{FF2B5EF4-FFF2-40B4-BE49-F238E27FC236}">
                    <a16:creationId xmlns:a16="http://schemas.microsoft.com/office/drawing/2014/main" id="{E4763389-2EE2-2F52-82B0-321B9EAF6BB1}"/>
                  </a:ext>
                </a:extLst>
              </p:cNvPr>
              <p:cNvSpPr/>
              <p:nvPr/>
            </p:nvSpPr>
            <p:spPr>
              <a:xfrm>
                <a:off x="742950" y="2514600"/>
                <a:ext cx="731520" cy="731520"/>
              </a:xfrm>
              <a:prstGeom prst="ellipse">
                <a:avLst/>
              </a:prstGeom>
              <a:solidFill>
                <a:srgbClr val="AC84C5"/>
              </a:solidFill>
              <a:ln>
                <a:solidFill>
                  <a:srgbClr val="9470A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" name="Oval 1">
                <a:extLst>
                  <a:ext uri="{FF2B5EF4-FFF2-40B4-BE49-F238E27FC236}">
                    <a16:creationId xmlns:a16="http://schemas.microsoft.com/office/drawing/2014/main" id="{2FBA87B1-52A8-33BD-3337-B9277C3C2AAD}"/>
                  </a:ext>
                </a:extLst>
              </p:cNvPr>
              <p:cNvSpPr/>
              <p:nvPr/>
            </p:nvSpPr>
            <p:spPr>
              <a:xfrm>
                <a:off x="651510" y="2423160"/>
                <a:ext cx="914400" cy="9144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400">
                    <a:ln w="57150">
                      <a:solidFill>
                        <a:schemeClr val="bg1"/>
                      </a:solidFill>
                    </a:ln>
                    <a:solidFill>
                      <a:schemeClr val="bg1"/>
                    </a:solidFill>
                    <a:latin typeface="+mj-lt"/>
                  </a:rPr>
                  <a:t>1</a:t>
                </a: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688B1F1-0B9E-96FB-A3A7-F7E1E79AEEAE}"/>
                </a:ext>
              </a:extLst>
            </p:cNvPr>
            <p:cNvSpPr txBox="1"/>
            <p:nvPr/>
          </p:nvSpPr>
          <p:spPr>
            <a:xfrm>
              <a:off x="1756410" y="694789"/>
              <a:ext cx="88201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/>
                <a:t>Số?</a:t>
              </a:r>
            </a:p>
          </p:txBody>
        </p:sp>
      </p:grpSp>
      <p:graphicFrame>
        <p:nvGraphicFramePr>
          <p:cNvPr id="25" name="Table 7">
            <a:extLst>
              <a:ext uri="{FF2B5EF4-FFF2-40B4-BE49-F238E27FC236}">
                <a16:creationId xmlns:a16="http://schemas.microsoft.com/office/drawing/2014/main" id="{0F1E2C9A-8218-E910-6D87-64F35733D87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7116808"/>
              </p:ext>
            </p:extLst>
          </p:nvPr>
        </p:nvGraphicFramePr>
        <p:xfrm>
          <a:off x="1081045" y="1946035"/>
          <a:ext cx="10485312" cy="2300475"/>
        </p:xfrm>
        <a:graphic>
          <a:graphicData uri="http://schemas.openxmlformats.org/drawingml/2006/table">
            <a:tbl>
              <a:tblPr firstRow="1" bandRow="1">
                <a:tableStyleId>{A44A9C77-A8A4-4D1C-BC68-1706C802DA68}</a:tableStyleId>
              </a:tblPr>
              <a:tblGrid>
                <a:gridCol w="2480754">
                  <a:extLst>
                    <a:ext uri="{9D8B030D-6E8A-4147-A177-3AD203B41FA5}">
                      <a16:colId xmlns:a16="http://schemas.microsoft.com/office/drawing/2014/main" val="1656835364"/>
                    </a:ext>
                  </a:extLst>
                </a:gridCol>
                <a:gridCol w="1334093">
                  <a:extLst>
                    <a:ext uri="{9D8B030D-6E8A-4147-A177-3AD203B41FA5}">
                      <a16:colId xmlns:a16="http://schemas.microsoft.com/office/drawing/2014/main" val="2528650793"/>
                    </a:ext>
                  </a:extLst>
                </a:gridCol>
                <a:gridCol w="1334093">
                  <a:extLst>
                    <a:ext uri="{9D8B030D-6E8A-4147-A177-3AD203B41FA5}">
                      <a16:colId xmlns:a16="http://schemas.microsoft.com/office/drawing/2014/main" val="2966669627"/>
                    </a:ext>
                  </a:extLst>
                </a:gridCol>
                <a:gridCol w="1334093">
                  <a:extLst>
                    <a:ext uri="{9D8B030D-6E8A-4147-A177-3AD203B41FA5}">
                      <a16:colId xmlns:a16="http://schemas.microsoft.com/office/drawing/2014/main" val="829866500"/>
                    </a:ext>
                  </a:extLst>
                </a:gridCol>
                <a:gridCol w="1334093">
                  <a:extLst>
                    <a:ext uri="{9D8B030D-6E8A-4147-A177-3AD203B41FA5}">
                      <a16:colId xmlns:a16="http://schemas.microsoft.com/office/drawing/2014/main" val="3873613613"/>
                    </a:ext>
                  </a:extLst>
                </a:gridCol>
                <a:gridCol w="1334093">
                  <a:extLst>
                    <a:ext uri="{9D8B030D-6E8A-4147-A177-3AD203B41FA5}">
                      <a16:colId xmlns:a16="http://schemas.microsoft.com/office/drawing/2014/main" val="1093108257"/>
                    </a:ext>
                  </a:extLst>
                </a:gridCol>
                <a:gridCol w="1334093">
                  <a:extLst>
                    <a:ext uri="{9D8B030D-6E8A-4147-A177-3AD203B41FA5}">
                      <a16:colId xmlns:a16="http://schemas.microsoft.com/office/drawing/2014/main" val="346980092"/>
                    </a:ext>
                  </a:extLst>
                </a:gridCol>
              </a:tblGrid>
              <a:tr h="766825">
                <a:tc rowSpan="2">
                  <a:txBody>
                    <a:bodyPr/>
                    <a:lstStyle/>
                    <a:p>
                      <a:pPr algn="ctr"/>
                      <a:r>
                        <a:rPr lang="en-US" sz="3600"/>
                        <a:t>: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3E9E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/>
                        <a:t>28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/>
                        <a:t>12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/>
                        <a:t>36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/>
                        <a:t>24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/>
                        <a:t>32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/>
                        <a:t>20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6819466"/>
                  </a:ext>
                </a:extLst>
              </a:tr>
              <a:tr h="766825">
                <a:tc vMerge="1">
                  <a:txBody>
                    <a:bodyPr/>
                    <a:lstStyle/>
                    <a:p>
                      <a:pPr algn="ctr"/>
                      <a:r>
                        <a:rPr lang="en-US" sz="3600"/>
                        <a:t>Số chia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3E9E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/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/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/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/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/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/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37028002"/>
                  </a:ext>
                </a:extLst>
              </a:tr>
              <a:tr h="766825">
                <a:tc>
                  <a:txBody>
                    <a:bodyPr/>
                    <a:lstStyle/>
                    <a:p>
                      <a:pPr algn="ctr"/>
                      <a:endParaRPr lang="en-US" sz="360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3E9E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>
                          <a:solidFill>
                            <a:srgbClr val="FF0000"/>
                          </a:solidFill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>
                          <a:solidFill>
                            <a:srgbClr val="FF0000"/>
                          </a:solidFill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>
                          <a:solidFill>
                            <a:srgbClr val="FF0000"/>
                          </a:solidFill>
                        </a:rPr>
                        <a:t>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>
                          <a:solidFill>
                            <a:srgbClr val="FF0000"/>
                          </a:solidFill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>
                          <a:solidFill>
                            <a:srgbClr val="FF0000"/>
                          </a:solidFill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>
                          <a:solidFill>
                            <a:srgbClr val="FF0000"/>
                          </a:solidFill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88467124"/>
                  </a:ext>
                </a:extLst>
              </a:tr>
            </a:tbl>
          </a:graphicData>
        </a:graphic>
      </p:graphicFrame>
      <p:sp>
        <p:nvSpPr>
          <p:cNvPr id="30" name="TextBox 29">
            <a:extLst>
              <a:ext uri="{FF2B5EF4-FFF2-40B4-BE49-F238E27FC236}">
                <a16:creationId xmlns:a16="http://schemas.microsoft.com/office/drawing/2014/main" id="{F05817F8-08C2-5F99-72E0-C5CA86EB042D}"/>
              </a:ext>
            </a:extLst>
          </p:cNvPr>
          <p:cNvSpPr txBox="1"/>
          <p:nvPr/>
        </p:nvSpPr>
        <p:spPr>
          <a:xfrm>
            <a:off x="3048835" y="6488668"/>
            <a:ext cx="61280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/>
              <a:t>Click vào từng nhân vật hoạt hình để kiểm tra kết quả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3EC87D7-74BD-78EF-24FB-B011E09AE6E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20" t="5940" r="66447" b="66456"/>
          <a:stretch/>
        </p:blipFill>
        <p:spPr>
          <a:xfrm>
            <a:off x="3749257" y="3422205"/>
            <a:ext cx="936801" cy="89192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324394C-4EE2-516A-6A6C-062F7E33359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023" t="6881" r="31371" b="65725"/>
          <a:stretch/>
        </p:blipFill>
        <p:spPr>
          <a:xfrm>
            <a:off x="5106060" y="3429001"/>
            <a:ext cx="974859" cy="88513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B4BCDE2-5AAE-988A-1C2A-DE90B95F539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9722" t="63715" r="-2328" b="8891"/>
          <a:stretch/>
        </p:blipFill>
        <p:spPr>
          <a:xfrm>
            <a:off x="6379411" y="3429000"/>
            <a:ext cx="974859" cy="88513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DD2DA7E-5EF9-2CBE-0A72-C067B5918C3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197" t="63599" r="31197" b="9007"/>
          <a:stretch/>
        </p:blipFill>
        <p:spPr>
          <a:xfrm>
            <a:off x="7774272" y="3395189"/>
            <a:ext cx="974859" cy="88513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0D6884C-60FE-7F6C-C8A1-32F64CA42AA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94" t="36205" r="65000" b="36401"/>
          <a:stretch/>
        </p:blipFill>
        <p:spPr>
          <a:xfrm>
            <a:off x="9111024" y="3429000"/>
            <a:ext cx="974859" cy="88513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B71B4F1-3E34-752F-2667-643FB6839EA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40" t="63715" r="66654" b="8891"/>
          <a:stretch/>
        </p:blipFill>
        <p:spPr>
          <a:xfrm>
            <a:off x="10455451" y="3429000"/>
            <a:ext cx="974859" cy="885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456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FE5B3A1D-F449-1662-A594-5D12BBF9EB3F}"/>
              </a:ext>
            </a:extLst>
          </p:cNvPr>
          <p:cNvGrpSpPr/>
          <p:nvPr/>
        </p:nvGrpSpPr>
        <p:grpSpPr>
          <a:xfrm>
            <a:off x="647983" y="333282"/>
            <a:ext cx="11608450" cy="914400"/>
            <a:chOff x="842010" y="518160"/>
            <a:chExt cx="11608450" cy="91440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F4EBEA8B-99A6-D283-CC2A-1A56ACFCB91D}"/>
                </a:ext>
              </a:extLst>
            </p:cNvPr>
            <p:cNvGrpSpPr/>
            <p:nvPr/>
          </p:nvGrpSpPr>
          <p:grpSpPr>
            <a:xfrm>
              <a:off x="842010" y="518160"/>
              <a:ext cx="914400" cy="914400"/>
              <a:chOff x="651510" y="2423160"/>
              <a:chExt cx="914400" cy="914400"/>
            </a:xfrm>
          </p:grpSpPr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39DC67B3-12EE-82C9-C99E-EFDBD46A57D9}"/>
                  </a:ext>
                </a:extLst>
              </p:cNvPr>
              <p:cNvSpPr/>
              <p:nvPr/>
            </p:nvSpPr>
            <p:spPr>
              <a:xfrm>
                <a:off x="742950" y="2514600"/>
                <a:ext cx="731520" cy="731520"/>
              </a:xfrm>
              <a:prstGeom prst="ellipse">
                <a:avLst/>
              </a:prstGeom>
              <a:solidFill>
                <a:srgbClr val="AC84C5"/>
              </a:solidFill>
              <a:ln>
                <a:solidFill>
                  <a:srgbClr val="9470A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F1C3CA0C-C22E-202C-09BE-75F1133C2479}"/>
                  </a:ext>
                </a:extLst>
              </p:cNvPr>
              <p:cNvSpPr/>
              <p:nvPr/>
            </p:nvSpPr>
            <p:spPr>
              <a:xfrm>
                <a:off x="651510" y="2423160"/>
                <a:ext cx="914400" cy="9144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400">
                    <a:ln w="57150">
                      <a:solidFill>
                        <a:schemeClr val="bg1"/>
                      </a:solidFill>
                    </a:ln>
                    <a:solidFill>
                      <a:schemeClr val="bg1"/>
                    </a:solidFill>
                    <a:latin typeface="+mj-lt"/>
                  </a:rPr>
                  <a:t>2</a:t>
                </a: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6E09A78-CE1E-E50D-D1AC-55E78D8A3918}"/>
                </a:ext>
              </a:extLst>
            </p:cNvPr>
            <p:cNvSpPr txBox="1"/>
            <p:nvPr/>
          </p:nvSpPr>
          <p:spPr>
            <a:xfrm>
              <a:off x="1756410" y="694789"/>
              <a:ext cx="106940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/>
                <a:t>Toa nào ghi phép tính có kết quả lớn nhất?</a:t>
              </a:r>
            </a:p>
          </p:txBody>
        </p:sp>
      </p:grpSp>
      <p:sp>
        <p:nvSpPr>
          <p:cNvPr id="66" name="TextBox 65">
            <a:extLst>
              <a:ext uri="{FF2B5EF4-FFF2-40B4-BE49-F238E27FC236}">
                <a16:creationId xmlns:a16="http://schemas.microsoft.com/office/drawing/2014/main" id="{937533F9-9890-9A1C-C7BA-4BB9386FFCE7}"/>
              </a:ext>
            </a:extLst>
          </p:cNvPr>
          <p:cNvSpPr txBox="1"/>
          <p:nvPr/>
        </p:nvSpPr>
        <p:spPr>
          <a:xfrm>
            <a:off x="3871586" y="6488668"/>
            <a:ext cx="61280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/>
              <a:t>Click vào số thứ tự khi HS chọn con ong bất kì.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57217B8-F3AA-4BE0-187B-FDE80D77359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37794" t="40150" r="36026" b="53287"/>
          <a:stretch/>
        </p:blipFill>
        <p:spPr>
          <a:xfrm>
            <a:off x="1652337" y="2759243"/>
            <a:ext cx="9423412" cy="132829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B7A2746-6662-1380-E550-CD8500C910CB}"/>
              </a:ext>
            </a:extLst>
          </p:cNvPr>
          <p:cNvSpPr txBox="1"/>
          <p:nvPr/>
        </p:nvSpPr>
        <p:spPr>
          <a:xfrm>
            <a:off x="3871586" y="2001024"/>
            <a:ext cx="71559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3A7DBE1-69E4-7D59-9313-18C5E43783CD}"/>
              </a:ext>
            </a:extLst>
          </p:cNvPr>
          <p:cNvSpPr txBox="1"/>
          <p:nvPr/>
        </p:nvSpPr>
        <p:spPr>
          <a:xfrm>
            <a:off x="5736612" y="2001024"/>
            <a:ext cx="71559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FF0000"/>
                </a:solidFill>
              </a:rPr>
              <a:t>B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6DC4CBE-D162-E43B-FE76-5F36EC5BBAF0}"/>
              </a:ext>
            </a:extLst>
          </p:cNvPr>
          <p:cNvSpPr txBox="1"/>
          <p:nvPr/>
        </p:nvSpPr>
        <p:spPr>
          <a:xfrm>
            <a:off x="7620962" y="2001024"/>
            <a:ext cx="71559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FF0000"/>
                </a:solidFill>
              </a:rPr>
              <a:t>C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B5BD4DD-EC25-3BC7-DE76-4651832ABD5B}"/>
              </a:ext>
            </a:extLst>
          </p:cNvPr>
          <p:cNvSpPr txBox="1"/>
          <p:nvPr/>
        </p:nvSpPr>
        <p:spPr>
          <a:xfrm>
            <a:off x="9485988" y="2001024"/>
            <a:ext cx="71559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FF0000"/>
                </a:solidFill>
              </a:rPr>
              <a:t>D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5401BE02-A213-BCBE-8EC0-1287CB46AC0D}"/>
              </a:ext>
            </a:extLst>
          </p:cNvPr>
          <p:cNvSpPr/>
          <p:nvPr/>
        </p:nvSpPr>
        <p:spPr>
          <a:xfrm>
            <a:off x="7512494" y="2001023"/>
            <a:ext cx="769441" cy="76944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418BCC8-E007-446A-BB90-0C2E984CAEFB}"/>
              </a:ext>
            </a:extLst>
          </p:cNvPr>
          <p:cNvSpPr txBox="1"/>
          <p:nvPr/>
        </p:nvSpPr>
        <p:spPr>
          <a:xfrm>
            <a:off x="3871586" y="4068918"/>
            <a:ext cx="88253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2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372B140-BF10-D4D4-C851-3A8E638BB631}"/>
              </a:ext>
            </a:extLst>
          </p:cNvPr>
          <p:cNvSpPr txBox="1"/>
          <p:nvPr/>
        </p:nvSpPr>
        <p:spPr>
          <a:xfrm>
            <a:off x="5736612" y="4068918"/>
            <a:ext cx="88253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4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83D2036-E966-4205-5963-FB86D64FB5B6}"/>
              </a:ext>
            </a:extLst>
          </p:cNvPr>
          <p:cNvSpPr txBox="1"/>
          <p:nvPr/>
        </p:nvSpPr>
        <p:spPr>
          <a:xfrm>
            <a:off x="7620962" y="4068918"/>
            <a:ext cx="88253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10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DB3527A-10DA-DE78-C5FA-17E4C6360647}"/>
              </a:ext>
            </a:extLst>
          </p:cNvPr>
          <p:cNvSpPr txBox="1"/>
          <p:nvPr/>
        </p:nvSpPr>
        <p:spPr>
          <a:xfrm>
            <a:off x="9319053" y="4068918"/>
            <a:ext cx="88253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6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BF5F417-361F-2E62-7B32-41862A6E3D88}"/>
              </a:ext>
            </a:extLst>
          </p:cNvPr>
          <p:cNvSpPr txBox="1"/>
          <p:nvPr/>
        </p:nvSpPr>
        <p:spPr>
          <a:xfrm>
            <a:off x="647983" y="5490481"/>
            <a:ext cx="10694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/>
              <a:t>Trả lời: Toa tàu C ghi phép tính có kết quả lớn nhất.</a:t>
            </a:r>
          </a:p>
        </p:txBody>
      </p:sp>
    </p:spTree>
    <p:extLst>
      <p:ext uri="{BB962C8B-B14F-4D97-AF65-F5344CB8AC3E}">
        <p14:creationId xmlns:p14="http://schemas.microsoft.com/office/powerpoint/2010/main" val="171051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9" grpId="0"/>
      <p:bldP spid="20" grpId="0"/>
      <p:bldP spid="21" grpId="0"/>
      <p:bldP spid="22" grpId="0"/>
      <p:bldP spid="2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C7B53D8-CA15-71E7-B6C0-F6E4CA722BE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1075" b="67229" l="8114" r="16184">
                        <a14:foregroundMark x1="11447" y1="62480" x2="12895" y2="62262"/>
                        <a14:foregroundMark x1="10439" y1="61793" x2="12193" y2="61325"/>
                        <a14:foregroundMark x1="12588" y1="61481" x2="13246" y2="61699"/>
                        <a14:foregroundMark x1="12105" y1="61450" x2="13202" y2="61606"/>
                        <a14:foregroundMark x1="13246" y1="61543" x2="13684" y2="62543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531" t="60854" r="83823" b="32030"/>
          <a:stretch/>
        </p:blipFill>
        <p:spPr>
          <a:xfrm>
            <a:off x="962171" y="810264"/>
            <a:ext cx="2162629" cy="282561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4C2DB38-F5DF-511E-4952-0E28F7A17C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6743" y="1926672"/>
            <a:ext cx="12004064" cy="2274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9141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06A13B15-392B-3024-00C7-9068CF2B6900}"/>
              </a:ext>
            </a:extLst>
          </p:cNvPr>
          <p:cNvGrpSpPr/>
          <p:nvPr/>
        </p:nvGrpSpPr>
        <p:grpSpPr>
          <a:xfrm>
            <a:off x="504533" y="261598"/>
            <a:ext cx="11152772" cy="4921846"/>
            <a:chOff x="842010" y="518160"/>
            <a:chExt cx="11152772" cy="4921846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4B8EF4E3-950B-CBD0-AC3B-2C57830B0FE7}"/>
                </a:ext>
              </a:extLst>
            </p:cNvPr>
            <p:cNvGrpSpPr/>
            <p:nvPr/>
          </p:nvGrpSpPr>
          <p:grpSpPr>
            <a:xfrm>
              <a:off x="842010" y="518160"/>
              <a:ext cx="914400" cy="914400"/>
              <a:chOff x="651510" y="2423160"/>
              <a:chExt cx="914400" cy="914400"/>
            </a:xfrm>
          </p:grpSpPr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18BBF4D7-C7D3-C3CD-08B0-90A4354D9617}"/>
                  </a:ext>
                </a:extLst>
              </p:cNvPr>
              <p:cNvSpPr/>
              <p:nvPr/>
            </p:nvSpPr>
            <p:spPr>
              <a:xfrm>
                <a:off x="742950" y="2514600"/>
                <a:ext cx="731520" cy="731520"/>
              </a:xfrm>
              <a:prstGeom prst="ellipse">
                <a:avLst/>
              </a:prstGeom>
              <a:solidFill>
                <a:srgbClr val="AC84C5"/>
              </a:solidFill>
              <a:ln>
                <a:solidFill>
                  <a:srgbClr val="9470A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CB5AB76D-C926-7197-893D-B3B62EF7E6F0}"/>
                  </a:ext>
                </a:extLst>
              </p:cNvPr>
              <p:cNvSpPr/>
              <p:nvPr/>
            </p:nvSpPr>
            <p:spPr>
              <a:xfrm>
                <a:off x="651510" y="2423160"/>
                <a:ext cx="914400" cy="9144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400">
                    <a:ln w="57150">
                      <a:solidFill>
                        <a:schemeClr val="bg1"/>
                      </a:solidFill>
                    </a:ln>
                    <a:solidFill>
                      <a:schemeClr val="bg1"/>
                    </a:solidFill>
                    <a:latin typeface="+mj-lt"/>
                  </a:rPr>
                  <a:t>1</a:t>
                </a: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4085572-0A1E-CC11-9FC9-51FA21CF0A8F}"/>
                </a:ext>
              </a:extLst>
            </p:cNvPr>
            <p:cNvSpPr txBox="1"/>
            <p:nvPr/>
          </p:nvSpPr>
          <p:spPr>
            <a:xfrm>
              <a:off x="1756410" y="694789"/>
              <a:ext cx="1023837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/>
                <a:t>Số?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6C8CB603-7AEB-35B5-5662-1397505E4F55}"/>
                </a:ext>
              </a:extLst>
            </p:cNvPr>
            <p:cNvSpPr txBox="1"/>
            <p:nvPr/>
          </p:nvSpPr>
          <p:spPr>
            <a:xfrm>
              <a:off x="1037649" y="1815952"/>
              <a:ext cx="9144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/>
                <a:t>a)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4CA40759-FEF2-CE88-99D2-E753224BD55E}"/>
                </a:ext>
              </a:extLst>
            </p:cNvPr>
            <p:cNvSpPr txBox="1"/>
            <p:nvPr/>
          </p:nvSpPr>
          <p:spPr>
            <a:xfrm>
              <a:off x="6899661" y="1813582"/>
              <a:ext cx="9144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/>
                <a:t>b)</a:t>
              </a: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A2877BDA-76B8-11AF-3FC7-2114829EAFF2}"/>
                </a:ext>
              </a:extLst>
            </p:cNvPr>
            <p:cNvSpPr txBox="1"/>
            <p:nvPr/>
          </p:nvSpPr>
          <p:spPr>
            <a:xfrm>
              <a:off x="3853832" y="4793675"/>
              <a:ext cx="9144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/>
                <a:t>c)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BDEB9CBE-9936-132B-32A0-3EE8E05FD4E9}"/>
              </a:ext>
            </a:extLst>
          </p:cNvPr>
          <p:cNvGrpSpPr/>
          <p:nvPr/>
        </p:nvGrpSpPr>
        <p:grpSpPr>
          <a:xfrm>
            <a:off x="1418933" y="1522080"/>
            <a:ext cx="3266323" cy="2403021"/>
            <a:chOff x="1418933" y="1618332"/>
            <a:chExt cx="3266323" cy="2403021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1FC65C6B-CFFF-86E6-4792-8A7BE80EC799}"/>
                </a:ext>
              </a:extLst>
            </p:cNvPr>
            <p:cNvSpPr/>
            <p:nvPr/>
          </p:nvSpPr>
          <p:spPr>
            <a:xfrm>
              <a:off x="1418933" y="1709119"/>
              <a:ext cx="914400" cy="914400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solidFill>
                    <a:schemeClr val="tx1"/>
                  </a:solidFill>
                </a:rPr>
                <a:t>4</a:t>
              </a:r>
            </a:p>
          </p:txBody>
        </p: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10C215D6-B723-956F-AE22-39F2CDC392F3}"/>
                </a:ext>
              </a:extLst>
            </p:cNvPr>
            <p:cNvCxnSpPr>
              <a:stCxn id="9" idx="6"/>
            </p:cNvCxnSpPr>
            <p:nvPr/>
          </p:nvCxnSpPr>
          <p:spPr>
            <a:xfrm>
              <a:off x="2333333" y="2166319"/>
              <a:ext cx="1420520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1831955C-CBFD-D1A3-597C-DDE5A6A3FFCE}"/>
                </a:ext>
              </a:extLst>
            </p:cNvPr>
            <p:cNvSpPr txBox="1"/>
            <p:nvPr/>
          </p:nvSpPr>
          <p:spPr>
            <a:xfrm>
              <a:off x="2557924" y="1618332"/>
              <a:ext cx="119593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/>
                <a:t>x 5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DB4D15A2-2161-6B60-A38E-87C2E5612AB7}"/>
                </a:ext>
              </a:extLst>
            </p:cNvPr>
            <p:cNvSpPr/>
            <p:nvPr/>
          </p:nvSpPr>
          <p:spPr>
            <a:xfrm>
              <a:off x="3770856" y="1706893"/>
              <a:ext cx="914400" cy="914400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solidFill>
                    <a:srgbClr val="FF0000"/>
                  </a:solidFill>
                </a:rPr>
                <a:t>20</a:t>
              </a: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606A4680-C9EE-8904-DE95-61B1B8E74BC5}"/>
                </a:ext>
              </a:extLst>
            </p:cNvPr>
            <p:cNvSpPr/>
            <p:nvPr/>
          </p:nvSpPr>
          <p:spPr>
            <a:xfrm>
              <a:off x="1418933" y="3084373"/>
              <a:ext cx="914400" cy="914400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solidFill>
                    <a:schemeClr val="tx1"/>
                  </a:solidFill>
                </a:rPr>
                <a:t>20</a:t>
              </a:r>
            </a:p>
          </p:txBody>
        </p: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381329C1-F0E8-BB03-D7E8-A09FD6B5B71B}"/>
                </a:ext>
              </a:extLst>
            </p:cNvPr>
            <p:cNvCxnSpPr/>
            <p:nvPr/>
          </p:nvCxnSpPr>
          <p:spPr>
            <a:xfrm>
              <a:off x="2333332" y="3559312"/>
              <a:ext cx="1420520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14088C28-AB43-DE3B-9B9B-90621D77F5BB}"/>
                </a:ext>
              </a:extLst>
            </p:cNvPr>
            <p:cNvSpPr txBox="1"/>
            <p:nvPr/>
          </p:nvSpPr>
          <p:spPr>
            <a:xfrm>
              <a:off x="2557923" y="3011325"/>
              <a:ext cx="119593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/>
                <a:t>: 4</a:t>
              </a: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A9A4C072-F0F5-1A39-F8CD-1C084E5F5038}"/>
                </a:ext>
              </a:extLst>
            </p:cNvPr>
            <p:cNvSpPr/>
            <p:nvPr/>
          </p:nvSpPr>
          <p:spPr>
            <a:xfrm>
              <a:off x="3753852" y="3106953"/>
              <a:ext cx="914400" cy="914400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solidFill>
                    <a:srgbClr val="FF0000"/>
                  </a:solidFill>
                </a:rPr>
                <a:t>5</a:t>
              </a:r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DE887FEF-0BDB-AAA1-64B9-3CA58406D573}"/>
              </a:ext>
            </a:extLst>
          </p:cNvPr>
          <p:cNvSpPr txBox="1"/>
          <p:nvPr/>
        </p:nvSpPr>
        <p:spPr>
          <a:xfrm>
            <a:off x="3781853" y="3146509"/>
            <a:ext cx="858397" cy="70788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C488133-84E0-F504-169C-83DD4B512E64}"/>
              </a:ext>
            </a:extLst>
          </p:cNvPr>
          <p:cNvSpPr txBox="1"/>
          <p:nvPr/>
        </p:nvSpPr>
        <p:spPr>
          <a:xfrm>
            <a:off x="3798857" y="1732611"/>
            <a:ext cx="858397" cy="70788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FF0000"/>
                </a:solidFill>
              </a:rPr>
              <a:t>?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27E83FC2-EF36-8DE3-40BC-BA902EE05F4D}"/>
              </a:ext>
            </a:extLst>
          </p:cNvPr>
          <p:cNvGrpSpPr/>
          <p:nvPr/>
        </p:nvGrpSpPr>
        <p:grpSpPr>
          <a:xfrm>
            <a:off x="7365249" y="1610641"/>
            <a:ext cx="3266323" cy="2403021"/>
            <a:chOff x="1418933" y="1618332"/>
            <a:chExt cx="3266323" cy="2403021"/>
          </a:xfrm>
        </p:grpSpPr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99899065-0FFC-B763-6219-D033D6214DAF}"/>
                </a:ext>
              </a:extLst>
            </p:cNvPr>
            <p:cNvSpPr/>
            <p:nvPr/>
          </p:nvSpPr>
          <p:spPr>
            <a:xfrm>
              <a:off x="1418933" y="1709119"/>
              <a:ext cx="914400" cy="914400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solidFill>
                    <a:schemeClr val="tx1"/>
                  </a:solidFill>
                </a:rPr>
                <a:t>4</a:t>
              </a:r>
            </a:p>
          </p:txBody>
        </p: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66F03569-4F5E-6605-7DF5-1BA2A714D351}"/>
                </a:ext>
              </a:extLst>
            </p:cNvPr>
            <p:cNvCxnSpPr>
              <a:stCxn id="43" idx="6"/>
            </p:cNvCxnSpPr>
            <p:nvPr/>
          </p:nvCxnSpPr>
          <p:spPr>
            <a:xfrm>
              <a:off x="2333333" y="2166319"/>
              <a:ext cx="1420520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856E0706-61E8-5399-660F-73575AA6DD14}"/>
                </a:ext>
              </a:extLst>
            </p:cNvPr>
            <p:cNvSpPr txBox="1"/>
            <p:nvPr/>
          </p:nvSpPr>
          <p:spPr>
            <a:xfrm>
              <a:off x="2557924" y="1618332"/>
              <a:ext cx="119593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/>
                <a:t>x 4</a:t>
              </a: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AFCAB94D-BA61-DD9D-E05C-5C910EF09B5C}"/>
                </a:ext>
              </a:extLst>
            </p:cNvPr>
            <p:cNvSpPr/>
            <p:nvPr/>
          </p:nvSpPr>
          <p:spPr>
            <a:xfrm>
              <a:off x="3770856" y="1706893"/>
              <a:ext cx="914400" cy="914400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solidFill>
                    <a:srgbClr val="FF0000"/>
                  </a:solidFill>
                </a:rPr>
                <a:t>16</a:t>
              </a: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5F1F6975-A989-575D-5C69-9EAB5D92E181}"/>
                </a:ext>
              </a:extLst>
            </p:cNvPr>
            <p:cNvSpPr/>
            <p:nvPr/>
          </p:nvSpPr>
          <p:spPr>
            <a:xfrm>
              <a:off x="1418933" y="3084373"/>
              <a:ext cx="914400" cy="914400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solidFill>
                    <a:schemeClr val="tx1"/>
                  </a:solidFill>
                </a:rPr>
                <a:t>16</a:t>
              </a:r>
            </a:p>
          </p:txBody>
        </p:sp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295FE839-1DA7-E755-2874-7F4D7E4B5EA3}"/>
                </a:ext>
              </a:extLst>
            </p:cNvPr>
            <p:cNvCxnSpPr/>
            <p:nvPr/>
          </p:nvCxnSpPr>
          <p:spPr>
            <a:xfrm>
              <a:off x="2333332" y="3559312"/>
              <a:ext cx="1420520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168E226F-6062-4FDA-F44D-F8113F2376AF}"/>
                </a:ext>
              </a:extLst>
            </p:cNvPr>
            <p:cNvSpPr txBox="1"/>
            <p:nvPr/>
          </p:nvSpPr>
          <p:spPr>
            <a:xfrm>
              <a:off x="2557923" y="3011325"/>
              <a:ext cx="119593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/>
                <a:t>: 4</a:t>
              </a:r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DD17DBF6-6DFC-F043-0C03-8B0CD85EBAD9}"/>
                </a:ext>
              </a:extLst>
            </p:cNvPr>
            <p:cNvSpPr/>
            <p:nvPr/>
          </p:nvSpPr>
          <p:spPr>
            <a:xfrm>
              <a:off x="3753852" y="3106953"/>
              <a:ext cx="914400" cy="914400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solidFill>
                    <a:srgbClr val="FF0000"/>
                  </a:solidFill>
                </a:rPr>
                <a:t>4</a:t>
              </a:r>
            </a:p>
          </p:txBody>
        </p:sp>
      </p:grpSp>
      <p:sp>
        <p:nvSpPr>
          <p:cNvPr id="51" name="TextBox 50">
            <a:extLst>
              <a:ext uri="{FF2B5EF4-FFF2-40B4-BE49-F238E27FC236}">
                <a16:creationId xmlns:a16="http://schemas.microsoft.com/office/drawing/2014/main" id="{77C81A37-4EEB-242B-3D41-F2ABB4C563DD}"/>
              </a:ext>
            </a:extLst>
          </p:cNvPr>
          <p:cNvSpPr txBox="1"/>
          <p:nvPr/>
        </p:nvSpPr>
        <p:spPr>
          <a:xfrm>
            <a:off x="9745173" y="3233885"/>
            <a:ext cx="858397" cy="70788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839C242A-5E6F-0427-3ECD-78B64F6DF3EB}"/>
              </a:ext>
            </a:extLst>
          </p:cNvPr>
          <p:cNvSpPr txBox="1"/>
          <p:nvPr/>
        </p:nvSpPr>
        <p:spPr>
          <a:xfrm>
            <a:off x="9717171" y="1830687"/>
            <a:ext cx="858397" cy="70788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FF0000"/>
                </a:solidFill>
              </a:rPr>
              <a:t>?</a:t>
            </a: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7841E31B-6D75-EA4A-12D4-D2749FC95E57}"/>
              </a:ext>
            </a:extLst>
          </p:cNvPr>
          <p:cNvGrpSpPr/>
          <p:nvPr/>
        </p:nvGrpSpPr>
        <p:grpSpPr>
          <a:xfrm>
            <a:off x="4447757" y="4273929"/>
            <a:ext cx="3266323" cy="2403021"/>
            <a:chOff x="1418933" y="1618332"/>
            <a:chExt cx="3266323" cy="2403021"/>
          </a:xfrm>
        </p:grpSpPr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26F1715C-DF98-5237-2E9D-C6EA64B8DC8A}"/>
                </a:ext>
              </a:extLst>
            </p:cNvPr>
            <p:cNvSpPr/>
            <p:nvPr/>
          </p:nvSpPr>
          <p:spPr>
            <a:xfrm>
              <a:off x="1418933" y="1709119"/>
              <a:ext cx="914400" cy="914400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solidFill>
                    <a:schemeClr val="tx1"/>
                  </a:solidFill>
                </a:rPr>
                <a:t>4</a:t>
              </a:r>
            </a:p>
          </p:txBody>
        </p:sp>
        <p:cxnSp>
          <p:nvCxnSpPr>
            <p:cNvPr id="55" name="Straight Arrow Connector 54">
              <a:extLst>
                <a:ext uri="{FF2B5EF4-FFF2-40B4-BE49-F238E27FC236}">
                  <a16:creationId xmlns:a16="http://schemas.microsoft.com/office/drawing/2014/main" id="{49B72AA6-8F7F-E7E6-8F69-A3AF540C99EE}"/>
                </a:ext>
              </a:extLst>
            </p:cNvPr>
            <p:cNvCxnSpPr>
              <a:stCxn id="54" idx="6"/>
            </p:cNvCxnSpPr>
            <p:nvPr/>
          </p:nvCxnSpPr>
          <p:spPr>
            <a:xfrm>
              <a:off x="2333333" y="2166319"/>
              <a:ext cx="1420520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A7AD0ECF-8AEF-79F6-A8D7-63EEECE4BCDB}"/>
                </a:ext>
              </a:extLst>
            </p:cNvPr>
            <p:cNvSpPr txBox="1"/>
            <p:nvPr/>
          </p:nvSpPr>
          <p:spPr>
            <a:xfrm>
              <a:off x="2557924" y="1618332"/>
              <a:ext cx="119593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/>
                <a:t>x 6</a:t>
              </a:r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66DC5B4A-7B1B-9BC5-9591-BAABC898D4F3}"/>
                </a:ext>
              </a:extLst>
            </p:cNvPr>
            <p:cNvSpPr/>
            <p:nvPr/>
          </p:nvSpPr>
          <p:spPr>
            <a:xfrm>
              <a:off x="3770856" y="1706893"/>
              <a:ext cx="914400" cy="914400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solidFill>
                    <a:srgbClr val="FF0000"/>
                  </a:solidFill>
                </a:rPr>
                <a:t>24</a:t>
              </a:r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8F2139A9-F449-A80E-62A7-70B0ACDD3BBF}"/>
                </a:ext>
              </a:extLst>
            </p:cNvPr>
            <p:cNvSpPr/>
            <p:nvPr/>
          </p:nvSpPr>
          <p:spPr>
            <a:xfrm>
              <a:off x="1418933" y="3084373"/>
              <a:ext cx="914400" cy="914400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solidFill>
                    <a:schemeClr val="tx1"/>
                  </a:solidFill>
                </a:rPr>
                <a:t>24</a:t>
              </a:r>
            </a:p>
          </p:txBody>
        </p:sp>
        <p:cxnSp>
          <p:nvCxnSpPr>
            <p:cNvPr id="59" name="Straight Arrow Connector 58">
              <a:extLst>
                <a:ext uri="{FF2B5EF4-FFF2-40B4-BE49-F238E27FC236}">
                  <a16:creationId xmlns:a16="http://schemas.microsoft.com/office/drawing/2014/main" id="{A2170EE5-06CD-B914-1979-48442981CDA3}"/>
                </a:ext>
              </a:extLst>
            </p:cNvPr>
            <p:cNvCxnSpPr/>
            <p:nvPr/>
          </p:nvCxnSpPr>
          <p:spPr>
            <a:xfrm>
              <a:off x="2333332" y="3559312"/>
              <a:ext cx="1420520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61763E99-107F-7F64-3197-494294656003}"/>
                </a:ext>
              </a:extLst>
            </p:cNvPr>
            <p:cNvSpPr txBox="1"/>
            <p:nvPr/>
          </p:nvSpPr>
          <p:spPr>
            <a:xfrm>
              <a:off x="2557923" y="3011325"/>
              <a:ext cx="119593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/>
                <a:t>: 4</a:t>
              </a:r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F49D60DD-5AD2-537A-05C1-84A24FEC0A81}"/>
                </a:ext>
              </a:extLst>
            </p:cNvPr>
            <p:cNvSpPr/>
            <p:nvPr/>
          </p:nvSpPr>
          <p:spPr>
            <a:xfrm>
              <a:off x="3753852" y="3106953"/>
              <a:ext cx="914400" cy="914400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solidFill>
                    <a:srgbClr val="FF0000"/>
                  </a:solidFill>
                </a:rPr>
                <a:t>6</a:t>
              </a:r>
            </a:p>
          </p:txBody>
        </p:sp>
      </p:grpSp>
      <p:sp>
        <p:nvSpPr>
          <p:cNvPr id="63" name="TextBox 62">
            <a:extLst>
              <a:ext uri="{FF2B5EF4-FFF2-40B4-BE49-F238E27FC236}">
                <a16:creationId xmlns:a16="http://schemas.microsoft.com/office/drawing/2014/main" id="{389D6ED7-2916-FE58-1954-16D786AF4D75}"/>
              </a:ext>
            </a:extLst>
          </p:cNvPr>
          <p:cNvSpPr txBox="1"/>
          <p:nvPr/>
        </p:nvSpPr>
        <p:spPr>
          <a:xfrm>
            <a:off x="6855683" y="4493611"/>
            <a:ext cx="858397" cy="70788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B24CB90A-071F-E055-F82E-4A0AAEDAB880}"/>
              </a:ext>
            </a:extLst>
          </p:cNvPr>
          <p:cNvSpPr txBox="1"/>
          <p:nvPr/>
        </p:nvSpPr>
        <p:spPr>
          <a:xfrm>
            <a:off x="6783638" y="5919126"/>
            <a:ext cx="858397" cy="70788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FF00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068772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</p:childTnLst>
        </p:cTn>
      </p:par>
    </p:tnLst>
    <p:bldLst>
      <p:bldP spid="38" grpId="0" animBg="1"/>
      <p:bldP spid="21" grpId="0" animBg="1"/>
      <p:bldP spid="51" grpId="0" animBg="1"/>
      <p:bldP spid="52" grpId="0" animBg="1"/>
      <p:bldP spid="63" grpId="0" animBg="1"/>
      <p:bldP spid="6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FE5B3A1D-F449-1662-A594-5D12BBF9EB3F}"/>
              </a:ext>
            </a:extLst>
          </p:cNvPr>
          <p:cNvGrpSpPr/>
          <p:nvPr/>
        </p:nvGrpSpPr>
        <p:grpSpPr>
          <a:xfrm>
            <a:off x="119520" y="153564"/>
            <a:ext cx="11922798" cy="1346181"/>
            <a:chOff x="842010" y="518160"/>
            <a:chExt cx="11922798" cy="1346181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F4EBEA8B-99A6-D283-CC2A-1A56ACFCB91D}"/>
                </a:ext>
              </a:extLst>
            </p:cNvPr>
            <p:cNvGrpSpPr/>
            <p:nvPr/>
          </p:nvGrpSpPr>
          <p:grpSpPr>
            <a:xfrm>
              <a:off x="842010" y="518160"/>
              <a:ext cx="914400" cy="914400"/>
              <a:chOff x="651510" y="2423160"/>
              <a:chExt cx="914400" cy="914400"/>
            </a:xfrm>
          </p:grpSpPr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39DC67B3-12EE-82C9-C99E-EFDBD46A57D9}"/>
                  </a:ext>
                </a:extLst>
              </p:cNvPr>
              <p:cNvSpPr/>
              <p:nvPr/>
            </p:nvSpPr>
            <p:spPr>
              <a:xfrm>
                <a:off x="742950" y="2514600"/>
                <a:ext cx="731520" cy="731520"/>
              </a:xfrm>
              <a:prstGeom prst="ellipse">
                <a:avLst/>
              </a:prstGeom>
              <a:solidFill>
                <a:srgbClr val="AC84C5"/>
              </a:solidFill>
              <a:ln>
                <a:solidFill>
                  <a:srgbClr val="9470A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F1C3CA0C-C22E-202C-09BE-75F1133C2479}"/>
                  </a:ext>
                </a:extLst>
              </p:cNvPr>
              <p:cNvSpPr/>
              <p:nvPr/>
            </p:nvSpPr>
            <p:spPr>
              <a:xfrm>
                <a:off x="651510" y="2423160"/>
                <a:ext cx="914400" cy="9144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400">
                    <a:ln w="57150">
                      <a:solidFill>
                        <a:schemeClr val="bg1"/>
                      </a:solidFill>
                    </a:ln>
                    <a:solidFill>
                      <a:schemeClr val="bg1"/>
                    </a:solidFill>
                    <a:latin typeface="+mj-lt"/>
                  </a:rPr>
                  <a:t>2</a:t>
                </a: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6E09A78-CE1E-E50D-D1AC-55E78D8A3918}"/>
                </a:ext>
              </a:extLst>
            </p:cNvPr>
            <p:cNvSpPr txBox="1"/>
            <p:nvPr/>
          </p:nvSpPr>
          <p:spPr>
            <a:xfrm>
              <a:off x="1661813" y="756345"/>
              <a:ext cx="11102995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300"/>
                <a:t>Có 24 chiếc bánh chia vào các hộp, mỗi hộp 4 chiếc bánh. Hỏi được bao nhiêu hộp bánh như vậy?</a:t>
              </a:r>
            </a:p>
          </p:txBody>
        </p:sp>
      </p:grp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06A904D-D0CB-9208-9E72-4CFBFB6A77EE}"/>
              </a:ext>
            </a:extLst>
          </p:cNvPr>
          <p:cNvCxnSpPr>
            <a:cxnSpLocks/>
          </p:cNvCxnSpPr>
          <p:nvPr/>
        </p:nvCxnSpPr>
        <p:spPr>
          <a:xfrm>
            <a:off x="1042106" y="928398"/>
            <a:ext cx="1084509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E2CB5CCF-D9CA-FB57-96AE-30A9125BBC67}"/>
              </a:ext>
            </a:extLst>
          </p:cNvPr>
          <p:cNvCxnSpPr>
            <a:cxnSpLocks/>
          </p:cNvCxnSpPr>
          <p:nvPr/>
        </p:nvCxnSpPr>
        <p:spPr>
          <a:xfrm>
            <a:off x="1075151" y="1495955"/>
            <a:ext cx="7298828" cy="379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9C083E32-A2CA-5CC5-75B6-4125BCDB588C}"/>
              </a:ext>
            </a:extLst>
          </p:cNvPr>
          <p:cNvSpPr txBox="1"/>
          <p:nvPr/>
        </p:nvSpPr>
        <p:spPr>
          <a:xfrm>
            <a:off x="1033920" y="2334393"/>
            <a:ext cx="43931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/>
              <a:t>Tóm tắt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8397F07-2AEF-7CEB-923F-44A468B667D6}"/>
              </a:ext>
            </a:extLst>
          </p:cNvPr>
          <p:cNvSpPr txBox="1"/>
          <p:nvPr/>
        </p:nvSpPr>
        <p:spPr>
          <a:xfrm>
            <a:off x="1033920" y="3112752"/>
            <a:ext cx="43931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/>
              <a:t>4 chiếc bánh: 1 hộp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1761AA9-F247-E962-925A-662DA7453A49}"/>
              </a:ext>
            </a:extLst>
          </p:cNvPr>
          <p:cNvSpPr txBox="1"/>
          <p:nvPr/>
        </p:nvSpPr>
        <p:spPr>
          <a:xfrm>
            <a:off x="1033920" y="3891111"/>
            <a:ext cx="57478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/>
              <a:t>24 chiếc bánh: … hộp?</a:t>
            </a:r>
          </a:p>
        </p:txBody>
      </p:sp>
      <p:pic>
        <p:nvPicPr>
          <p:cNvPr id="1026" name="Picture 2" descr="Cartoon Cupcake Delivery Stock Illustrations – 232 Cartoon Cupcake Delivery  Stock Illustrations, Vectors &amp; Clipart - Dreamstime">
            <a:extLst>
              <a:ext uri="{FF2B5EF4-FFF2-40B4-BE49-F238E27FC236}">
                <a16:creationId xmlns:a16="http://schemas.microsoft.com/office/drawing/2014/main" id="{76534CB4-C700-A2FF-5005-EFBF03D28D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88839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7413" y="1904553"/>
            <a:ext cx="3472927" cy="3457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2772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/>
      <p:bldP spid="3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 10">
            <a:extLst>
              <a:ext uri="{FF2B5EF4-FFF2-40B4-BE49-F238E27FC236}">
                <a16:creationId xmlns:a16="http://schemas.microsoft.com/office/drawing/2014/main" id="{4B3FDA65-1112-9E59-C383-5ACF6333C6C4}"/>
              </a:ext>
            </a:extLst>
          </p:cNvPr>
          <p:cNvGraphicFramePr>
            <a:graphicFrameLocks noGrp="1"/>
          </p:cNvGraphicFramePr>
          <p:nvPr/>
        </p:nvGraphicFramePr>
        <p:xfrm>
          <a:off x="0" y="0"/>
          <a:ext cx="12362688" cy="6126276"/>
        </p:xfrm>
        <a:graphic>
          <a:graphicData uri="http://schemas.openxmlformats.org/drawingml/2006/table">
            <a:tbl>
              <a:tblPr firstRow="1" bandRow="1"/>
              <a:tblGrid>
                <a:gridCol w="237744">
                  <a:extLst>
                    <a:ext uri="{9D8B030D-6E8A-4147-A177-3AD203B41FA5}">
                      <a16:colId xmlns:a16="http://schemas.microsoft.com/office/drawing/2014/main" val="3141195527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15114795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514941707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092453757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70594382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899532901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50441270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466808307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502664633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380817918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54371022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226207747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622740893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35823692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79474209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90648669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92216684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779761096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495969157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626927592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85770177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309374168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423937644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18177230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917889513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900200873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11017228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790098732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590412432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269897463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868056576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16135871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163057758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28346012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98770774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996658431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612947994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14854413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249332975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65471191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4015444291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423680266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318820784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97012094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1054671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492156878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097457476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82119370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103761647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381576055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514919813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542129921"/>
                    </a:ext>
                  </a:extLst>
                </a:gridCol>
              </a:tblGrid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604127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084919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751841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877877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772509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267710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110762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005065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033895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984368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69966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532587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444934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020830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587833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1740658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027698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037992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610653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013760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1432036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1111735"/>
                  </a:ext>
                </a:extLst>
              </a:tr>
              <a:tr h="185714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018360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616848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693984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5494077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816805F0-DE31-1F68-77C4-ADF2B6A9D7D2}"/>
              </a:ext>
            </a:extLst>
          </p:cNvPr>
          <p:cNvSpPr txBox="1"/>
          <p:nvPr/>
        </p:nvSpPr>
        <p:spPr>
          <a:xfrm>
            <a:off x="1809338" y="454058"/>
            <a:ext cx="106793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4068">
              <a:buClrTx/>
              <a:defRPr/>
            </a:pPr>
            <a:r>
              <a:rPr lang="en-VN" sz="46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Thứ </a:t>
            </a:r>
            <a:r>
              <a:rPr lang="en-US" sz="46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…</a:t>
            </a:r>
            <a:r>
              <a:rPr lang="en-VN" sz="46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 </a:t>
            </a:r>
            <a:r>
              <a:rPr lang="en-US" sz="4600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w</a:t>
            </a:r>
            <a:r>
              <a:rPr lang="en-VN" sz="4600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gà</a:t>
            </a:r>
            <a:r>
              <a:rPr lang="en-US" sz="4600" b="1" kern="1200" err="1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ǀ</a:t>
            </a:r>
            <a:r>
              <a:rPr lang="en-VN" sz="46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 </a:t>
            </a:r>
            <a:r>
              <a:rPr lang="en-US" sz="46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…</a:t>
            </a:r>
            <a:r>
              <a:rPr lang="en-US" sz="4600" b="1">
                <a:solidFill>
                  <a:srgbClr val="7030A0"/>
                </a:solidFill>
                <a:latin typeface="HP001 4 hàng" panose="020B0603050302020204" pitchFamily="34" charset="0"/>
                <a:cs typeface="HP001 5H Normal" panose="020B0603050302020204" pitchFamily="34" charset="0"/>
              </a:rPr>
              <a:t> </a:t>
            </a:r>
            <a:r>
              <a:rPr lang="el-GR" sz="4600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κ</a:t>
            </a:r>
            <a:r>
              <a:rPr lang="en-VN" sz="4600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án</a:t>
            </a:r>
            <a:r>
              <a:rPr lang="en-US" sz="4600" b="1" kern="1200" err="1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Ƒ</a:t>
            </a:r>
            <a:r>
              <a:rPr lang="en-US" sz="4600" b="1">
                <a:solidFill>
                  <a:srgbClr val="7030A0"/>
                </a:solidFill>
                <a:latin typeface="HP001 4 hàng" panose="020B0603050302020204" pitchFamily="34" charset="0"/>
                <a:cs typeface="HP001 5H Normal" panose="020B0603050302020204" pitchFamily="34" charset="0"/>
              </a:rPr>
              <a:t> …</a:t>
            </a:r>
            <a:r>
              <a:rPr lang="en-VN" sz="46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 </a:t>
            </a:r>
            <a:r>
              <a:rPr lang="en-US" sz="4600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w</a:t>
            </a:r>
            <a:r>
              <a:rPr lang="en-VN" sz="4600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ăm 202</a:t>
            </a:r>
            <a:r>
              <a:rPr lang="en-US" sz="4600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2</a:t>
            </a:r>
            <a:endParaRPr lang="en-VN" sz="4600" b="1" kern="1200" dirty="0">
              <a:solidFill>
                <a:srgbClr val="7030A0"/>
              </a:solidFill>
              <a:latin typeface="HP001 4 hàng" panose="020B0603050302020204" pitchFamily="34" charset="0"/>
              <a:ea typeface="+mn-ea"/>
              <a:cs typeface="HP001 5H Normal" panose="020B06030503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32BA976-9E2A-2443-352D-92111D57E809}"/>
              </a:ext>
            </a:extLst>
          </p:cNvPr>
          <p:cNvSpPr txBox="1"/>
          <p:nvPr/>
        </p:nvSpPr>
        <p:spPr>
          <a:xfrm>
            <a:off x="1086352" y="1390795"/>
            <a:ext cx="2249533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4068">
              <a:buClrTx/>
              <a:defRPr/>
            </a:pPr>
            <a:r>
              <a:rPr lang="en-US" sz="46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TǨn:</a:t>
            </a:r>
            <a:endParaRPr lang="en-VN" sz="4600" b="1" kern="1200" dirty="0">
              <a:solidFill>
                <a:srgbClr val="7030A0"/>
              </a:solidFill>
              <a:latin typeface="HP001 4 hàng" panose="020B0603050302020204" pitchFamily="34" charset="0"/>
              <a:ea typeface="+mn-ea"/>
              <a:cs typeface="HP001 5H Normal" panose="020B06030503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EA5BB4B-A7E6-A313-9089-2EAAE454B900}"/>
              </a:ext>
            </a:extLst>
          </p:cNvPr>
          <p:cNvSpPr txBox="1"/>
          <p:nvPr/>
        </p:nvSpPr>
        <p:spPr>
          <a:xfrm>
            <a:off x="2774641" y="1401560"/>
            <a:ext cx="9714006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4068">
              <a:buClrTx/>
              <a:defRPr/>
            </a:pPr>
            <a:r>
              <a:rPr lang="en-US" sz="46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Bảng </a:t>
            </a:r>
            <a:r>
              <a:rPr lang="el-GR" sz="46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η</a:t>
            </a:r>
            <a:r>
              <a:rPr lang="en-US" sz="46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ân 4, bảng </a:t>
            </a:r>
            <a:r>
              <a:rPr lang="el-GR" sz="46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ε</a:t>
            </a:r>
            <a:r>
              <a:rPr lang="en-US" sz="46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ia 4 (tiết 2) </a:t>
            </a:r>
            <a:endParaRPr lang="en-VN" sz="4600" b="1" kern="1200" dirty="0">
              <a:solidFill>
                <a:srgbClr val="7030A0"/>
              </a:solidFill>
              <a:latin typeface="HP001 4 hàng" panose="020B0603050302020204" pitchFamily="34" charset="0"/>
              <a:ea typeface="+mn-ea"/>
              <a:cs typeface="HP001 5H Normal" panose="020B06030503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50B3C3A-8B1C-DE0F-35AD-3132546B73B3}"/>
              </a:ext>
            </a:extLst>
          </p:cNvPr>
          <p:cNvSpPr txBox="1"/>
          <p:nvPr/>
        </p:nvSpPr>
        <p:spPr>
          <a:xfrm>
            <a:off x="1066890" y="2343350"/>
            <a:ext cx="9714006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4068">
              <a:buClrTx/>
              <a:defRPr/>
            </a:pPr>
            <a:r>
              <a:rPr lang="en-US" sz="46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2.</a:t>
            </a:r>
            <a:endParaRPr lang="en-VN" sz="4600" b="1" kern="1200" dirty="0">
              <a:solidFill>
                <a:srgbClr val="7030A0"/>
              </a:solidFill>
              <a:latin typeface="HP001 4 hàng" panose="020B0603050302020204" pitchFamily="34" charset="0"/>
              <a:ea typeface="+mn-ea"/>
              <a:cs typeface="HP001 5H Normal" panose="020B0603050302020204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D740902-48E3-9DE0-0F3D-AB79D3D139CA}"/>
              </a:ext>
            </a:extLst>
          </p:cNvPr>
          <p:cNvSpPr/>
          <p:nvPr/>
        </p:nvSpPr>
        <p:spPr>
          <a:xfrm>
            <a:off x="9035869" y="4064643"/>
            <a:ext cx="3011752" cy="2059818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84076FA-FA65-007B-6EDD-80DDB03C23A4}"/>
              </a:ext>
            </a:extLst>
          </p:cNvPr>
          <p:cNvSpPr txBox="1"/>
          <p:nvPr/>
        </p:nvSpPr>
        <p:spPr>
          <a:xfrm>
            <a:off x="3707687" y="2334326"/>
            <a:ext cx="73834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4068">
              <a:buClrTx/>
              <a:defRPr/>
            </a:pPr>
            <a:r>
              <a:rPr lang="en-US" sz="47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Bài giải </a:t>
            </a:r>
            <a:endParaRPr lang="en-VN" sz="4700" b="1" kern="1200" dirty="0">
              <a:solidFill>
                <a:srgbClr val="7030A0"/>
              </a:solidFill>
              <a:latin typeface="HP001 4 hàng" panose="020B0603050302020204" pitchFamily="34" charset="0"/>
              <a:ea typeface="+mn-ea"/>
              <a:cs typeface="HP001 5H Normal" panose="020B06030503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FF5C26D-BBDC-C055-2A15-402FAF0162DF}"/>
              </a:ext>
            </a:extLst>
          </p:cNvPr>
          <p:cNvSpPr txBox="1"/>
          <p:nvPr/>
        </p:nvSpPr>
        <p:spPr>
          <a:xfrm>
            <a:off x="1809338" y="3274374"/>
            <a:ext cx="10776740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4068">
              <a:buClrTx/>
              <a:defRPr/>
            </a:pPr>
            <a:r>
              <a:rPr lang="en-US" sz="4700" b="1" kern="1200">
                <a:solidFill>
                  <a:srgbClr val="7030A0"/>
                </a:solidFill>
                <a:latin typeface="HP001 4 hàng" panose="020B0603050302020204" pitchFamily="34" charset="0"/>
                <a:cs typeface="HP001 5H Normal" panose="020B0603050302020204" pitchFamily="34" charset="0"/>
              </a:rPr>
              <a:t>Chia đ</a:t>
            </a:r>
            <a:r>
              <a:rPr lang="vi-VN" sz="4700" b="1" kern="1200">
                <a:solidFill>
                  <a:srgbClr val="7030A0"/>
                </a:solidFill>
                <a:latin typeface="HP001 4 hàng" panose="020B0603050302020204" pitchFamily="34" charset="0"/>
                <a:cs typeface="HP001 5H Normal" panose="020B0603050302020204" pitchFamily="34" charset="0"/>
              </a:rPr>
              <a:t>ưϑ số hŅ báζ ηư vậy là:</a:t>
            </a:r>
            <a:endParaRPr lang="en-US" sz="4700" b="1" kern="1200">
              <a:solidFill>
                <a:srgbClr val="7030A0"/>
              </a:solidFill>
              <a:latin typeface="HP001 4 hàng" panose="020B0603050302020204" pitchFamily="34" charset="0"/>
              <a:cs typeface="HP001 5H Normal" panose="020B06030503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680D1E6-6855-85E0-2A45-50CCEC651220}"/>
              </a:ext>
            </a:extLst>
          </p:cNvPr>
          <p:cNvSpPr txBox="1"/>
          <p:nvPr/>
        </p:nvSpPr>
        <p:spPr>
          <a:xfrm>
            <a:off x="2704688" y="4215182"/>
            <a:ext cx="5992653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4068">
              <a:buClrTx/>
              <a:defRPr/>
            </a:pPr>
            <a:r>
              <a:rPr lang="en-US" sz="47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24 : 4 = 6 (</a:t>
            </a:r>
            <a:r>
              <a:rPr lang="vi-VN" sz="4700" b="1" kern="1200">
                <a:solidFill>
                  <a:srgbClr val="7030A0"/>
                </a:solidFill>
                <a:latin typeface="HP001 4 hàng" panose="020B0603050302020204" pitchFamily="34" charset="0"/>
                <a:cs typeface="HP001 5H Normal" panose="020B0603050302020204" pitchFamily="34" charset="0"/>
              </a:rPr>
              <a:t>hŅ</a:t>
            </a:r>
            <a:r>
              <a:rPr lang="en-US" sz="47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FCE61B4-597D-6A77-CF1C-425FA5B19461}"/>
              </a:ext>
            </a:extLst>
          </p:cNvPr>
          <p:cNvSpPr txBox="1"/>
          <p:nvPr/>
        </p:nvSpPr>
        <p:spPr>
          <a:xfrm>
            <a:off x="3707687" y="5155862"/>
            <a:ext cx="5104791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4068">
              <a:buClrTx/>
              <a:defRPr/>
            </a:pPr>
            <a:r>
              <a:rPr lang="en-US" sz="47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Đáp số: </a:t>
            </a:r>
            <a:r>
              <a:rPr lang="en-US" sz="4700" b="1" kern="1200">
                <a:solidFill>
                  <a:srgbClr val="7030A0"/>
                </a:solidFill>
                <a:latin typeface="HP001 4 hàng" panose="020B0603050302020204" pitchFamily="34" charset="0"/>
                <a:cs typeface="HP001 5H Normal" panose="020B0603050302020204" pitchFamily="34" charset="0"/>
              </a:rPr>
              <a:t>6 </a:t>
            </a:r>
            <a:r>
              <a:rPr lang="vi-VN" sz="4700" b="1" kern="1200">
                <a:solidFill>
                  <a:srgbClr val="7030A0"/>
                </a:solidFill>
                <a:latin typeface="HP001 4 hàng" panose="020B0603050302020204" pitchFamily="34" charset="0"/>
                <a:cs typeface="HP001 5H Normal" panose="020B0603050302020204" pitchFamily="34" charset="0"/>
              </a:rPr>
              <a:t>hŅ</a:t>
            </a:r>
            <a:r>
              <a:rPr lang="en-US" sz="4700" b="1" kern="1200">
                <a:solidFill>
                  <a:srgbClr val="7030A0"/>
                </a:solidFill>
                <a:latin typeface="HP001 4 hàng" panose="020B0603050302020204" pitchFamily="34" charset="0"/>
                <a:cs typeface="HP001 5H Normal" panose="020B0603050302020204" pitchFamily="34" charset="0"/>
              </a:rPr>
              <a:t>.</a:t>
            </a:r>
            <a:endParaRPr lang="en-US" sz="4700" b="1" kern="1200">
              <a:solidFill>
                <a:srgbClr val="7030A0"/>
              </a:solidFill>
              <a:latin typeface="HP001 4 hàng" panose="020B0603050302020204" pitchFamily="34" charset="0"/>
              <a:ea typeface="+mn-ea"/>
              <a:cs typeface="HP001 5H Normal" panose="020B06030503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3FF7508-29A8-6203-0F5A-9BB5FED294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86458" y="4406137"/>
            <a:ext cx="3239209" cy="1376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843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4BE694-BB5C-DFAC-0A4C-3AF897C87E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9DD531E-865F-A630-F28C-254BEB3004C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ĐỒNG HỒ ĐẾM NGƯỢC 30s bản 2 MP4">
            <a:hlinkClick r:id="" action="ppaction://media"/>
            <a:extLst>
              <a:ext uri="{FF2B5EF4-FFF2-40B4-BE49-F238E27FC236}">
                <a16:creationId xmlns:a16="http://schemas.microsoft.com/office/drawing/2014/main" id="{C19D9F7E-087B-D2AE-714B-68A56ECAD168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711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525" y="0"/>
            <a:ext cx="121412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86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05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E7BA094-FBD0-875C-F1CB-5F361A36D7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81647" y="884903"/>
            <a:ext cx="13429831" cy="254409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0B719CA-AA76-7209-6CF4-77FE58C2BEB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0901" t="21686" r="17029" b="22128"/>
          <a:stretch/>
        </p:blipFill>
        <p:spPr>
          <a:xfrm>
            <a:off x="2777436" y="3429000"/>
            <a:ext cx="6111664" cy="3244646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2510886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Boy GIFs - Find &amp; Share on GIPHY | Kids questions, Giphy, Cool gifs">
            <a:extLst>
              <a:ext uri="{FF2B5EF4-FFF2-40B4-BE49-F238E27FC236}">
                <a16:creationId xmlns:a16="http://schemas.microsoft.com/office/drawing/2014/main" id="{9D3CBC34-A5ED-4544-2505-4536451A55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4087" y="2923211"/>
            <a:ext cx="3705646" cy="3682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bộ phận cơ thể cánh tay cho trẻ em&#10;">
            <a:extLst>
              <a:ext uri="{FF2B5EF4-FFF2-40B4-BE49-F238E27FC236}">
                <a16:creationId xmlns:a16="http://schemas.microsoft.com/office/drawing/2014/main" id="{F5E973C8-55AA-D1C6-A9AB-0F6DF14348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733" y="2475191"/>
            <a:ext cx="2467786" cy="4130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7D19F78-3015-26A8-4AC9-D3C1080BED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04921" y="0"/>
            <a:ext cx="7364606" cy="2475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8067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4A8F3078-F43C-9632-1AB2-A0046696A584}"/>
              </a:ext>
            </a:extLst>
          </p:cNvPr>
          <p:cNvSpPr txBox="1"/>
          <p:nvPr/>
        </p:nvSpPr>
        <p:spPr>
          <a:xfrm>
            <a:off x="156651" y="7071477"/>
            <a:ext cx="1200518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>
                <a:ln w="76200">
                  <a:solidFill>
                    <a:srgbClr val="9470A4"/>
                  </a:solidFill>
                </a:ln>
                <a:solidFill>
                  <a:schemeClr val="bg1"/>
                </a:solidFill>
                <a:effectLst>
                  <a:glow rad="101600">
                    <a:srgbClr val="7030A0">
                      <a:alpha val="60000"/>
                    </a:srgbClr>
                  </a:glow>
                </a:effectLst>
                <a:latin typeface="SVN-Billo" panose="00000400000000000000" pitchFamily="2" charset="0"/>
              </a:rPr>
              <a:t>Dặn dò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2A2D7EB-E84E-7519-2048-0BAF1DAB31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83676" y="727525"/>
            <a:ext cx="12929190" cy="239016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7FBFFF6-E6F0-C1F7-CEAF-F9D69ECCB8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42528" y="3429000"/>
            <a:ext cx="4286848" cy="3019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8940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27"/>
          <p:cNvSpPr txBox="1">
            <a:spLocks noGrp="1"/>
          </p:cNvSpPr>
          <p:nvPr>
            <p:ph type="ctrTitle" idx="4294967295"/>
          </p:nvPr>
        </p:nvSpPr>
        <p:spPr>
          <a:xfrm>
            <a:off x="1579562" y="7245166"/>
            <a:ext cx="9002713" cy="1312863"/>
          </a:xfrm>
          <a:prstGeom prst="rect">
            <a:avLst/>
          </a:prstGeom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r>
              <a:rPr lang="en" sz="15295">
                <a:solidFill>
                  <a:schemeClr val="accent1"/>
                </a:solidFill>
              </a:rPr>
              <a:t>TOÁN 3</a:t>
            </a:r>
            <a:endParaRPr sz="15295"/>
          </a:p>
        </p:txBody>
      </p:sp>
      <p:pic>
        <p:nvPicPr>
          <p:cNvPr id="55" name="Picture 2" descr="Bộ SGK Lớp 6 - Kết nối tri thức với cuộc sống - Công ty Cổ phần Đầu tư và  Phát triển Giáo dục Phương Nam">
            <a:extLst>
              <a:ext uri="{FF2B5EF4-FFF2-40B4-BE49-F238E27FC236}">
                <a16:creationId xmlns:a16="http://schemas.microsoft.com/office/drawing/2014/main" id="{6FFDC38A-1D2D-5D04-C2C7-A01DF11E63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333"/>
          <a:stretch/>
        </p:blipFill>
        <p:spPr bwMode="auto">
          <a:xfrm>
            <a:off x="10122122" y="108456"/>
            <a:ext cx="1889524" cy="1744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8DA9B67-3733-D8BC-58C0-3BEC85AF4A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15889" y="3810827"/>
            <a:ext cx="5530061" cy="252177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2FD6FD1-D1BB-4F12-A6E5-ADC908D7CC0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79562" y="525401"/>
            <a:ext cx="9004572" cy="4090771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9C13047-4591-9F06-E5C2-7732976EF6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64" y="1154995"/>
            <a:ext cx="12004064" cy="22740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4CA345D-A396-4611-7721-D83922AA6B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77342" y="3688059"/>
            <a:ext cx="3807154" cy="2379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5878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B2F9ED28-1947-5BC9-39DF-223D2579E5D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46878" y="-311402"/>
            <a:ext cx="9068082" cy="1315225"/>
          </a:xfrm>
        </p:spPr>
        <p:txBody>
          <a:bodyPr/>
          <a:lstStyle/>
          <a:p>
            <a:r>
              <a:rPr lang="en-US" sz="3200" b="1">
                <a:latin typeface="+mj-lt"/>
              </a:rPr>
              <a:t>Thử tài trí nhớ</a:t>
            </a:r>
          </a:p>
        </p:txBody>
      </p:sp>
      <p:graphicFrame>
        <p:nvGraphicFramePr>
          <p:cNvPr id="2" name="Table 4">
            <a:extLst>
              <a:ext uri="{FF2B5EF4-FFF2-40B4-BE49-F238E27FC236}">
                <a16:creationId xmlns:a16="http://schemas.microsoft.com/office/drawing/2014/main" id="{B6B8BFE5-AFD4-7826-EE79-E1809BF9E096}"/>
              </a:ext>
            </a:extLst>
          </p:cNvPr>
          <p:cNvGraphicFramePr>
            <a:graphicFrameLocks noGrp="1"/>
          </p:cNvGraphicFramePr>
          <p:nvPr/>
        </p:nvGraphicFramePr>
        <p:xfrm>
          <a:off x="2435628" y="805214"/>
          <a:ext cx="7643506" cy="5599412"/>
        </p:xfrm>
        <a:graphic>
          <a:graphicData uri="http://schemas.openxmlformats.org/drawingml/2006/table">
            <a:tbl>
              <a:tblPr firstRow="1" bandRow="1">
                <a:tableStyleId>{A44A9C77-A8A4-4D1C-BC68-1706C802DA68}</a:tableStyleId>
              </a:tblPr>
              <a:tblGrid>
                <a:gridCol w="3821753">
                  <a:extLst>
                    <a:ext uri="{9D8B030D-6E8A-4147-A177-3AD203B41FA5}">
                      <a16:colId xmlns:a16="http://schemas.microsoft.com/office/drawing/2014/main" val="4274943231"/>
                    </a:ext>
                  </a:extLst>
                </a:gridCol>
                <a:gridCol w="3821753">
                  <a:extLst>
                    <a:ext uri="{9D8B030D-6E8A-4147-A177-3AD203B41FA5}">
                      <a16:colId xmlns:a16="http://schemas.microsoft.com/office/drawing/2014/main" val="2474931834"/>
                    </a:ext>
                  </a:extLst>
                </a:gridCol>
              </a:tblGrid>
              <a:tr h="712682">
                <a:tc gridSpan="2">
                  <a:txBody>
                    <a:bodyPr/>
                    <a:lstStyle/>
                    <a:p>
                      <a:pPr algn="ctr"/>
                      <a:r>
                        <a:rPr lang="en-US" sz="3900"/>
                        <a:t>Bảng nhân 4</a:t>
                      </a:r>
                    </a:p>
                  </a:txBody>
                  <a:tcPr marL="126573" marR="126573" marT="63286" marB="63286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just"/>
                      <a:endParaRPr lang="en-US" sz="3900"/>
                    </a:p>
                  </a:txBody>
                  <a:tcPr marL="126573" marR="126573" marT="63286" marB="63286"/>
                </a:tc>
                <a:extLst>
                  <a:ext uri="{0D108BD9-81ED-4DB2-BD59-A6C34878D82A}">
                    <a16:rowId xmlns:a16="http://schemas.microsoft.com/office/drawing/2014/main" val="3818383357"/>
                  </a:ext>
                </a:extLst>
              </a:tr>
              <a:tr h="97569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3900"/>
                        <a:t>4 x 1 = 4</a:t>
                      </a:r>
                    </a:p>
                  </a:txBody>
                  <a:tcPr marL="126573" marR="126573" marT="63286" marB="63286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3900"/>
                        <a:t>4  x 6  = 24</a:t>
                      </a:r>
                    </a:p>
                  </a:txBody>
                  <a:tcPr marL="126573" marR="126573" marT="63286" marB="63286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816221152"/>
                  </a:ext>
                </a:extLst>
              </a:tr>
              <a:tr h="975696">
                <a:tc>
                  <a:txBody>
                    <a:bodyPr/>
                    <a:lstStyle/>
                    <a:p>
                      <a:pPr algn="l"/>
                      <a:r>
                        <a:rPr lang="en-US" sz="3900"/>
                        <a:t>4 x 2 = 8</a:t>
                      </a:r>
                    </a:p>
                  </a:txBody>
                  <a:tcPr marL="126573" marR="126573" marT="63286" marB="63286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3900"/>
                        <a:t>4  x 7  = 28</a:t>
                      </a:r>
                    </a:p>
                  </a:txBody>
                  <a:tcPr marL="126573" marR="126573" marT="63286" marB="63286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69697996"/>
                  </a:ext>
                </a:extLst>
              </a:tr>
              <a:tr h="975696">
                <a:tc>
                  <a:txBody>
                    <a:bodyPr/>
                    <a:lstStyle/>
                    <a:p>
                      <a:pPr algn="l"/>
                      <a:r>
                        <a:rPr lang="en-US" sz="3900"/>
                        <a:t>4 x 3 = 12</a:t>
                      </a:r>
                    </a:p>
                  </a:txBody>
                  <a:tcPr marL="126573" marR="126573" marT="63286" marB="63286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3900"/>
                        <a:t>4  x 8  = 32</a:t>
                      </a:r>
                    </a:p>
                  </a:txBody>
                  <a:tcPr marL="126573" marR="126573" marT="63286" marB="63286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06565979"/>
                  </a:ext>
                </a:extLst>
              </a:tr>
              <a:tr h="97569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3900"/>
                        <a:t>4 x 4 = 16</a:t>
                      </a:r>
                    </a:p>
                  </a:txBody>
                  <a:tcPr marL="126573" marR="126573" marT="63286" marB="63286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3900"/>
                        <a:t>4  x 9  = 36</a:t>
                      </a:r>
                    </a:p>
                  </a:txBody>
                  <a:tcPr marL="126573" marR="126573" marT="63286" marB="63286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02751697"/>
                  </a:ext>
                </a:extLst>
              </a:tr>
              <a:tr h="97569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3900"/>
                        <a:t>4 x 5 = 20</a:t>
                      </a:r>
                    </a:p>
                  </a:txBody>
                  <a:tcPr marL="126573" marR="126573" marT="63286" marB="63286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3900"/>
                        <a:t>4  x 10 = 40</a:t>
                      </a:r>
                    </a:p>
                  </a:txBody>
                  <a:tcPr marL="126573" marR="126573" marT="63286" marB="63286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02061742"/>
                  </a:ext>
                </a:extLst>
              </a:tr>
            </a:tbl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7B4DA6D1-B58C-C7E7-53FD-CEC1A02742A6}"/>
              </a:ext>
            </a:extLst>
          </p:cNvPr>
          <p:cNvSpPr/>
          <p:nvPr/>
        </p:nvSpPr>
        <p:spPr>
          <a:xfrm>
            <a:off x="4180489" y="1643853"/>
            <a:ext cx="850232" cy="46842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466BDD2-08FD-6CFD-363C-1399C84BCE91}"/>
              </a:ext>
            </a:extLst>
          </p:cNvPr>
          <p:cNvSpPr/>
          <p:nvPr/>
        </p:nvSpPr>
        <p:spPr>
          <a:xfrm>
            <a:off x="8313101" y="1643853"/>
            <a:ext cx="1195138" cy="46842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9020363-1BF1-4F9F-4923-A79E8580F0CB}"/>
              </a:ext>
            </a:extLst>
          </p:cNvPr>
          <p:cNvSpPr/>
          <p:nvPr/>
        </p:nvSpPr>
        <p:spPr>
          <a:xfrm>
            <a:off x="3372325" y="1643853"/>
            <a:ext cx="301347" cy="46842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8BF9D40-93B8-AA47-AE1A-2203C61F92E3}"/>
              </a:ext>
            </a:extLst>
          </p:cNvPr>
          <p:cNvSpPr/>
          <p:nvPr/>
        </p:nvSpPr>
        <p:spPr>
          <a:xfrm>
            <a:off x="7262780" y="1643853"/>
            <a:ext cx="538558" cy="46842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AC5C2A9-E9B4-7F26-B0F0-B125366767E1}"/>
              </a:ext>
            </a:extLst>
          </p:cNvPr>
          <p:cNvSpPr/>
          <p:nvPr/>
        </p:nvSpPr>
        <p:spPr>
          <a:xfrm>
            <a:off x="2533443" y="1643853"/>
            <a:ext cx="301347" cy="46842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B28B189-CDD2-FB81-265C-8522383433BD}"/>
              </a:ext>
            </a:extLst>
          </p:cNvPr>
          <p:cNvSpPr/>
          <p:nvPr/>
        </p:nvSpPr>
        <p:spPr>
          <a:xfrm>
            <a:off x="6307223" y="1643853"/>
            <a:ext cx="395451" cy="46842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776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6" grpId="0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CEFD04-8170-29D9-F494-E5927FFDEE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4987" y="365093"/>
            <a:ext cx="7151863" cy="763600"/>
          </a:xfrm>
        </p:spPr>
        <p:txBody>
          <a:bodyPr/>
          <a:lstStyle/>
          <a:p>
            <a:r>
              <a:rPr lang="en-US"/>
              <a:t>Chúc mừng các em đã khởi động xuất sắc!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04F6DD3-4B04-36AC-B55E-B30898E17D4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5319" y="4046788"/>
            <a:ext cx="3111075" cy="233330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075AB00-22C5-525B-60E0-E0F3607CB9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8845" y="3374918"/>
            <a:ext cx="1826400" cy="1826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ACF920B-6D35-320D-542E-B5CE78708A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7336" y="4743987"/>
            <a:ext cx="2234850" cy="20113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2F55168-A67D-71D8-F698-CF44FD6B12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5702" y="4046788"/>
            <a:ext cx="3021750" cy="30217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4531338-518E-9C9F-D05C-34E448F3FBB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7561" y="3631343"/>
            <a:ext cx="859500" cy="101077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87216ED-1938-1685-ABFE-E3FDE1A9AF0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0400" y="1892521"/>
            <a:ext cx="2445512" cy="183413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85441B6-D12F-97B9-22E0-47A41CF4CFA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3819" y="342574"/>
            <a:ext cx="2567100" cy="309989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D156D90-F299-1B02-D9BD-E8C8B79F041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7050" y="1225977"/>
            <a:ext cx="2271750" cy="22717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130109D-D111-EA0C-F9C0-D42FE458C43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5118" y="1521866"/>
            <a:ext cx="2121600" cy="212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3486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>
            <a:extLst>
              <a:ext uri="{FF2B5EF4-FFF2-40B4-BE49-F238E27FC236}">
                <a16:creationId xmlns:a16="http://schemas.microsoft.com/office/drawing/2014/main" id="{CE1C35C8-21C5-E106-207E-C4DA4E25F6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97683" y="0"/>
            <a:ext cx="10366472" cy="2330000"/>
          </a:xfrm>
        </p:spPr>
        <p:txBody>
          <a:bodyPr/>
          <a:lstStyle/>
          <a:p>
            <a:r>
              <a:rPr lang="en-US" sz="4800" b="1">
                <a:solidFill>
                  <a:srgbClr val="FF0000"/>
                </a:solidFill>
                <a:latin typeface="+mj-lt"/>
              </a:rPr>
              <a:t>CHỦ ĐỀ 1:</a:t>
            </a:r>
          </a:p>
          <a:p>
            <a:r>
              <a:rPr lang="en-US" sz="4800" b="1">
                <a:solidFill>
                  <a:srgbClr val="FF0000"/>
                </a:solidFill>
                <a:latin typeface="+mj-lt"/>
              </a:rPr>
              <a:t>ÔN TẬP VÀ BỔ SUNG</a:t>
            </a:r>
          </a:p>
        </p:txBody>
      </p:sp>
      <p:sp>
        <p:nvSpPr>
          <p:cNvPr id="6" name="Subtitle 4">
            <a:extLst>
              <a:ext uri="{FF2B5EF4-FFF2-40B4-BE49-F238E27FC236}">
                <a16:creationId xmlns:a16="http://schemas.microsoft.com/office/drawing/2014/main" id="{512E60DC-7E3F-F284-F186-849F58A1C7C5}"/>
              </a:ext>
            </a:extLst>
          </p:cNvPr>
          <p:cNvSpPr txBox="1">
            <a:spLocks/>
          </p:cNvSpPr>
          <p:nvPr/>
        </p:nvSpPr>
        <p:spPr>
          <a:xfrm>
            <a:off x="379360" y="2898058"/>
            <a:ext cx="11403119" cy="233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2128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r>
              <a:rPr lang="en-US" sz="5400" b="1">
                <a:solidFill>
                  <a:srgbClr val="0070C0"/>
                </a:solidFill>
                <a:latin typeface="+mj-lt"/>
              </a:rPr>
              <a:t>BÀI 6:</a:t>
            </a:r>
          </a:p>
          <a:p>
            <a:r>
              <a:rPr lang="en-US" sz="5400" b="1">
                <a:solidFill>
                  <a:srgbClr val="0070C0"/>
                </a:solidFill>
                <a:latin typeface="+mj-lt"/>
              </a:rPr>
              <a:t>BẢNG NHÂN 4, BẢNG CHIA 4</a:t>
            </a:r>
          </a:p>
          <a:p>
            <a:r>
              <a:rPr lang="en-US" sz="4400" b="1">
                <a:solidFill>
                  <a:srgbClr val="002060"/>
                </a:solidFill>
                <a:latin typeface="+mj-lt"/>
              </a:rPr>
              <a:t>(tiết 2)</a:t>
            </a:r>
          </a:p>
        </p:txBody>
      </p:sp>
    </p:spTree>
    <p:extLst>
      <p:ext uri="{BB962C8B-B14F-4D97-AF65-F5344CB8AC3E}">
        <p14:creationId xmlns:p14="http://schemas.microsoft.com/office/powerpoint/2010/main" val="20313248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E2EBD4C-7E54-8241-0938-704D3868A43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6847"/>
          <a:stretch/>
        </p:blipFill>
        <p:spPr>
          <a:xfrm>
            <a:off x="-1096055" y="-235038"/>
            <a:ext cx="5048623" cy="5535648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8E48F6EA-E0D2-F434-7195-801CF47F32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92298" y="5300610"/>
            <a:ext cx="2571510" cy="763600"/>
          </a:xfrm>
        </p:spPr>
        <p:txBody>
          <a:bodyPr/>
          <a:lstStyle/>
          <a:p>
            <a:r>
              <a:rPr lang="en-US" sz="4400">
                <a:solidFill>
                  <a:srgbClr val="0070C0"/>
                </a:solidFill>
              </a:rPr>
              <a:t>Trang 20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289FD29-2479-1123-80B3-7D18571B84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232" y="2287684"/>
            <a:ext cx="12004064" cy="2219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6806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B2F9ED28-1947-5BC9-39DF-223D2579E5D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46878" y="-105290"/>
            <a:ext cx="9068082" cy="1315225"/>
          </a:xfrm>
        </p:spPr>
        <p:txBody>
          <a:bodyPr/>
          <a:lstStyle/>
          <a:p>
            <a:r>
              <a:rPr lang="en-US" sz="3200" b="1">
                <a:latin typeface="+mj-lt"/>
              </a:rPr>
              <a:t>Bảng chia 4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CE35031-3FDE-547F-952F-CD99A6ECDA56}"/>
              </a:ext>
            </a:extLst>
          </p:cNvPr>
          <p:cNvSpPr txBox="1"/>
          <p:nvPr/>
        </p:nvSpPr>
        <p:spPr>
          <a:xfrm>
            <a:off x="356394" y="712057"/>
            <a:ext cx="114490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/>
              <a:t>a)</a:t>
            </a:r>
            <a:endParaRPr lang="en-US" sz="3200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53B90A2-B70F-7EF6-5772-ACA65F63D732}"/>
              </a:ext>
            </a:extLst>
          </p:cNvPr>
          <p:cNvSpPr/>
          <p:nvPr/>
        </p:nvSpPr>
        <p:spPr>
          <a:xfrm>
            <a:off x="661610" y="2027282"/>
            <a:ext cx="4468083" cy="252355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061F7A46-01B0-C39F-D9EA-187F4D011053}"/>
              </a:ext>
            </a:extLst>
          </p:cNvPr>
          <p:cNvGrpSpPr/>
          <p:nvPr/>
        </p:nvGrpSpPr>
        <p:grpSpPr>
          <a:xfrm>
            <a:off x="1089678" y="2255800"/>
            <a:ext cx="914400" cy="914400"/>
            <a:chOff x="1725629" y="2271308"/>
            <a:chExt cx="914400" cy="91440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B6A2EE01-6F78-FB2D-04C0-C4F921FDFB35}"/>
                </a:ext>
              </a:extLst>
            </p:cNvPr>
            <p:cNvSpPr/>
            <p:nvPr/>
          </p:nvSpPr>
          <p:spPr>
            <a:xfrm>
              <a:off x="1725629" y="2271308"/>
              <a:ext cx="914400" cy="91440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14C39341-8EEE-7942-96CD-62D881FD3540}"/>
                </a:ext>
              </a:extLst>
            </p:cNvPr>
            <p:cNvSpPr/>
            <p:nvPr/>
          </p:nvSpPr>
          <p:spPr>
            <a:xfrm>
              <a:off x="2294635" y="2371322"/>
              <a:ext cx="268245" cy="268245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3FB8F2E7-2B18-CC27-8681-445F432F32B4}"/>
                </a:ext>
              </a:extLst>
            </p:cNvPr>
            <p:cNvSpPr/>
            <p:nvPr/>
          </p:nvSpPr>
          <p:spPr>
            <a:xfrm>
              <a:off x="1827759" y="2371322"/>
              <a:ext cx="268245" cy="268245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50BBEA62-AC1E-FD86-0B05-F19EB28E77A3}"/>
                </a:ext>
              </a:extLst>
            </p:cNvPr>
            <p:cNvSpPr/>
            <p:nvPr/>
          </p:nvSpPr>
          <p:spPr>
            <a:xfrm>
              <a:off x="1827759" y="2834352"/>
              <a:ext cx="268245" cy="268245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1AA2DA04-8797-84C4-7CAD-B0DA6515D090}"/>
                </a:ext>
              </a:extLst>
            </p:cNvPr>
            <p:cNvSpPr/>
            <p:nvPr/>
          </p:nvSpPr>
          <p:spPr>
            <a:xfrm>
              <a:off x="2294635" y="2834352"/>
              <a:ext cx="268245" cy="268245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Flowchart: Alternate Process 14">
            <a:extLst>
              <a:ext uri="{FF2B5EF4-FFF2-40B4-BE49-F238E27FC236}">
                <a16:creationId xmlns:a16="http://schemas.microsoft.com/office/drawing/2014/main" id="{D224028C-0A04-BDE5-6577-6B9B675050F4}"/>
              </a:ext>
            </a:extLst>
          </p:cNvPr>
          <p:cNvSpPr/>
          <p:nvPr/>
        </p:nvSpPr>
        <p:spPr>
          <a:xfrm>
            <a:off x="6090664" y="2255800"/>
            <a:ext cx="3843881" cy="612648"/>
          </a:xfrm>
          <a:prstGeom prst="flowChartAlternateProcess">
            <a:avLst/>
          </a:prstGeom>
          <a:solidFill>
            <a:schemeClr val="bg1"/>
          </a:solidFill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</a:rPr>
              <a:t>4 x 6 = 24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BDC14B21-04ED-BE60-555E-D87B4E7E5910}"/>
              </a:ext>
            </a:extLst>
          </p:cNvPr>
          <p:cNvCxnSpPr>
            <a:stCxn id="15" idx="2"/>
          </p:cNvCxnSpPr>
          <p:nvPr/>
        </p:nvCxnSpPr>
        <p:spPr>
          <a:xfrm>
            <a:off x="8012605" y="2868448"/>
            <a:ext cx="0" cy="709179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Flowchart: Alternate Process 30">
            <a:extLst>
              <a:ext uri="{FF2B5EF4-FFF2-40B4-BE49-F238E27FC236}">
                <a16:creationId xmlns:a16="http://schemas.microsoft.com/office/drawing/2014/main" id="{52012084-2C14-4CB3-1156-EF6E5E8CA2E3}"/>
              </a:ext>
            </a:extLst>
          </p:cNvPr>
          <p:cNvSpPr/>
          <p:nvPr/>
        </p:nvSpPr>
        <p:spPr>
          <a:xfrm>
            <a:off x="6090664" y="3683229"/>
            <a:ext cx="3843881" cy="612648"/>
          </a:xfrm>
          <a:prstGeom prst="flowChartAlternateProcess">
            <a:avLst/>
          </a:prstGeom>
          <a:solidFill>
            <a:schemeClr val="bg1"/>
          </a:solidFill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</a:rPr>
              <a:t>24 : 4 = 6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4AC83DE-2D10-01A6-58F2-829194A15028}"/>
              </a:ext>
            </a:extLst>
          </p:cNvPr>
          <p:cNvGrpSpPr/>
          <p:nvPr/>
        </p:nvGrpSpPr>
        <p:grpSpPr>
          <a:xfrm>
            <a:off x="2438451" y="2255800"/>
            <a:ext cx="914400" cy="914400"/>
            <a:chOff x="1725629" y="2271308"/>
            <a:chExt cx="914400" cy="91440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8AE56DF-98B6-9663-86A9-E2BF04C37345}"/>
                </a:ext>
              </a:extLst>
            </p:cNvPr>
            <p:cNvSpPr/>
            <p:nvPr/>
          </p:nvSpPr>
          <p:spPr>
            <a:xfrm>
              <a:off x="1725629" y="2271308"/>
              <a:ext cx="914400" cy="91440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074FDFEA-8C6B-E021-ABF5-0D11884D9F66}"/>
                </a:ext>
              </a:extLst>
            </p:cNvPr>
            <p:cNvSpPr/>
            <p:nvPr/>
          </p:nvSpPr>
          <p:spPr>
            <a:xfrm>
              <a:off x="2294635" y="2371322"/>
              <a:ext cx="268245" cy="268245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85EFCD6D-015A-C10F-4BD8-8A06AF9C0A1A}"/>
                </a:ext>
              </a:extLst>
            </p:cNvPr>
            <p:cNvSpPr/>
            <p:nvPr/>
          </p:nvSpPr>
          <p:spPr>
            <a:xfrm>
              <a:off x="1827759" y="2371322"/>
              <a:ext cx="268245" cy="268245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502E0569-D5A1-1D89-D914-35B22F5D048B}"/>
                </a:ext>
              </a:extLst>
            </p:cNvPr>
            <p:cNvSpPr/>
            <p:nvPr/>
          </p:nvSpPr>
          <p:spPr>
            <a:xfrm>
              <a:off x="1827759" y="2834352"/>
              <a:ext cx="268245" cy="268245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CF7B1E32-AEC1-2DFF-8AD6-9B10FCDF9B7B}"/>
                </a:ext>
              </a:extLst>
            </p:cNvPr>
            <p:cNvSpPr/>
            <p:nvPr/>
          </p:nvSpPr>
          <p:spPr>
            <a:xfrm>
              <a:off x="2294635" y="2834352"/>
              <a:ext cx="268245" cy="268245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27F815E3-53A7-D1EB-5834-8BC434F79127}"/>
              </a:ext>
            </a:extLst>
          </p:cNvPr>
          <p:cNvGrpSpPr/>
          <p:nvPr/>
        </p:nvGrpSpPr>
        <p:grpSpPr>
          <a:xfrm>
            <a:off x="3796668" y="2255800"/>
            <a:ext cx="914400" cy="914400"/>
            <a:chOff x="1725629" y="2271308"/>
            <a:chExt cx="914400" cy="914400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64F92F4A-A95F-1D11-31BF-AFDFAF5C28B5}"/>
                </a:ext>
              </a:extLst>
            </p:cNvPr>
            <p:cNvSpPr/>
            <p:nvPr/>
          </p:nvSpPr>
          <p:spPr>
            <a:xfrm>
              <a:off x="1725629" y="2271308"/>
              <a:ext cx="914400" cy="91440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3C08B307-6722-652D-48D3-A43E49C3CF99}"/>
                </a:ext>
              </a:extLst>
            </p:cNvPr>
            <p:cNvSpPr/>
            <p:nvPr/>
          </p:nvSpPr>
          <p:spPr>
            <a:xfrm>
              <a:off x="2294635" y="2371322"/>
              <a:ext cx="268245" cy="268245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C33EE845-37EE-4C4D-0111-B8323E83E70B}"/>
                </a:ext>
              </a:extLst>
            </p:cNvPr>
            <p:cNvSpPr/>
            <p:nvPr/>
          </p:nvSpPr>
          <p:spPr>
            <a:xfrm>
              <a:off x="1827759" y="2371322"/>
              <a:ext cx="268245" cy="268245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72117083-BE08-E882-63D5-183816D21368}"/>
                </a:ext>
              </a:extLst>
            </p:cNvPr>
            <p:cNvSpPr/>
            <p:nvPr/>
          </p:nvSpPr>
          <p:spPr>
            <a:xfrm>
              <a:off x="1827759" y="2834352"/>
              <a:ext cx="268245" cy="268245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F92960B9-72FD-7A88-C9D8-0A1CD4F1964D}"/>
                </a:ext>
              </a:extLst>
            </p:cNvPr>
            <p:cNvSpPr/>
            <p:nvPr/>
          </p:nvSpPr>
          <p:spPr>
            <a:xfrm>
              <a:off x="2294635" y="2834352"/>
              <a:ext cx="268245" cy="268245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01D6C50C-A15B-FB35-CC4A-042CBD2AF730}"/>
              </a:ext>
            </a:extLst>
          </p:cNvPr>
          <p:cNvGrpSpPr/>
          <p:nvPr/>
        </p:nvGrpSpPr>
        <p:grpSpPr>
          <a:xfrm>
            <a:off x="1089678" y="3429000"/>
            <a:ext cx="914400" cy="914400"/>
            <a:chOff x="1725629" y="2271308"/>
            <a:chExt cx="914400" cy="914400"/>
          </a:xfrm>
        </p:grpSpPr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723F9934-CCFC-FB63-AE92-6F9667FB8289}"/>
                </a:ext>
              </a:extLst>
            </p:cNvPr>
            <p:cNvSpPr/>
            <p:nvPr/>
          </p:nvSpPr>
          <p:spPr>
            <a:xfrm>
              <a:off x="1725629" y="2271308"/>
              <a:ext cx="914400" cy="91440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EA228C8F-401C-CE36-87EF-FF0EA8D361AA}"/>
                </a:ext>
              </a:extLst>
            </p:cNvPr>
            <p:cNvSpPr/>
            <p:nvPr/>
          </p:nvSpPr>
          <p:spPr>
            <a:xfrm>
              <a:off x="2294635" y="2371322"/>
              <a:ext cx="268245" cy="268245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01E3F588-2294-B356-3219-1B2D980528F8}"/>
                </a:ext>
              </a:extLst>
            </p:cNvPr>
            <p:cNvSpPr/>
            <p:nvPr/>
          </p:nvSpPr>
          <p:spPr>
            <a:xfrm>
              <a:off x="1827759" y="2371322"/>
              <a:ext cx="268245" cy="268245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4C6E7ED5-30A8-A56B-5E5E-DFDC630F972B}"/>
                </a:ext>
              </a:extLst>
            </p:cNvPr>
            <p:cNvSpPr/>
            <p:nvPr/>
          </p:nvSpPr>
          <p:spPr>
            <a:xfrm>
              <a:off x="1827759" y="2834352"/>
              <a:ext cx="268245" cy="268245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DDE9A735-A2E6-56C3-E93A-64B2E611B81F}"/>
                </a:ext>
              </a:extLst>
            </p:cNvPr>
            <p:cNvSpPr/>
            <p:nvPr/>
          </p:nvSpPr>
          <p:spPr>
            <a:xfrm>
              <a:off x="2294635" y="2834352"/>
              <a:ext cx="268245" cy="268245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B50C32D9-D08E-BDA5-E59E-BFB81A907947}"/>
              </a:ext>
            </a:extLst>
          </p:cNvPr>
          <p:cNvGrpSpPr/>
          <p:nvPr/>
        </p:nvGrpSpPr>
        <p:grpSpPr>
          <a:xfrm>
            <a:off x="2438451" y="3429000"/>
            <a:ext cx="914400" cy="914400"/>
            <a:chOff x="1725629" y="2271308"/>
            <a:chExt cx="914400" cy="914400"/>
          </a:xfrm>
        </p:grpSpPr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F77B570A-AF01-F6F7-5A2E-4F0B751D0407}"/>
                </a:ext>
              </a:extLst>
            </p:cNvPr>
            <p:cNvSpPr/>
            <p:nvPr/>
          </p:nvSpPr>
          <p:spPr>
            <a:xfrm>
              <a:off x="1725629" y="2271308"/>
              <a:ext cx="914400" cy="91440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28FDB421-E5F9-6CA1-F297-88606DF1ED7B}"/>
                </a:ext>
              </a:extLst>
            </p:cNvPr>
            <p:cNvSpPr/>
            <p:nvPr/>
          </p:nvSpPr>
          <p:spPr>
            <a:xfrm>
              <a:off x="2294635" y="2371322"/>
              <a:ext cx="268245" cy="268245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83C7FAC9-BF61-D98B-BE5E-019CEF53A3B9}"/>
                </a:ext>
              </a:extLst>
            </p:cNvPr>
            <p:cNvSpPr/>
            <p:nvPr/>
          </p:nvSpPr>
          <p:spPr>
            <a:xfrm>
              <a:off x="1827759" y="2371322"/>
              <a:ext cx="268245" cy="268245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0A915373-FEC2-368F-31E0-96C731DA0812}"/>
                </a:ext>
              </a:extLst>
            </p:cNvPr>
            <p:cNvSpPr/>
            <p:nvPr/>
          </p:nvSpPr>
          <p:spPr>
            <a:xfrm>
              <a:off x="1827759" y="2834352"/>
              <a:ext cx="268245" cy="268245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B03347D2-E218-127E-9B79-C93A30F04FE0}"/>
                </a:ext>
              </a:extLst>
            </p:cNvPr>
            <p:cNvSpPr/>
            <p:nvPr/>
          </p:nvSpPr>
          <p:spPr>
            <a:xfrm>
              <a:off x="2294635" y="2834352"/>
              <a:ext cx="268245" cy="268245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41E43771-EBDF-08AF-15B1-F0C02DF4BD80}"/>
              </a:ext>
            </a:extLst>
          </p:cNvPr>
          <p:cNvGrpSpPr/>
          <p:nvPr/>
        </p:nvGrpSpPr>
        <p:grpSpPr>
          <a:xfrm>
            <a:off x="3796668" y="3429000"/>
            <a:ext cx="914400" cy="914400"/>
            <a:chOff x="1725629" y="2271308"/>
            <a:chExt cx="914400" cy="914400"/>
          </a:xfrm>
        </p:grpSpPr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77991FE1-F911-4C2A-9970-A4D275CC4EE5}"/>
                </a:ext>
              </a:extLst>
            </p:cNvPr>
            <p:cNvSpPr/>
            <p:nvPr/>
          </p:nvSpPr>
          <p:spPr>
            <a:xfrm>
              <a:off x="1725629" y="2271308"/>
              <a:ext cx="914400" cy="91440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819938DF-0535-4F8D-05BF-DB6D2B336BD4}"/>
                </a:ext>
              </a:extLst>
            </p:cNvPr>
            <p:cNvSpPr/>
            <p:nvPr/>
          </p:nvSpPr>
          <p:spPr>
            <a:xfrm>
              <a:off x="2294635" y="2371322"/>
              <a:ext cx="268245" cy="268245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1E49D442-DEEB-C33E-EEDE-713AE2EB799F}"/>
                </a:ext>
              </a:extLst>
            </p:cNvPr>
            <p:cNvSpPr/>
            <p:nvPr/>
          </p:nvSpPr>
          <p:spPr>
            <a:xfrm>
              <a:off x="1827759" y="2371322"/>
              <a:ext cx="268245" cy="268245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226FD699-9DE8-ACAA-946D-361168E002FF}"/>
                </a:ext>
              </a:extLst>
            </p:cNvPr>
            <p:cNvSpPr/>
            <p:nvPr/>
          </p:nvSpPr>
          <p:spPr>
            <a:xfrm>
              <a:off x="1827759" y="2834352"/>
              <a:ext cx="268245" cy="268245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E8F2EBFE-F082-CD2C-ADCE-BA51454998BF}"/>
                </a:ext>
              </a:extLst>
            </p:cNvPr>
            <p:cNvSpPr/>
            <p:nvPr/>
          </p:nvSpPr>
          <p:spPr>
            <a:xfrm>
              <a:off x="2294635" y="2834352"/>
              <a:ext cx="268245" cy="268245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id="{ED8417E5-40DB-3512-6EC0-2C90C2980D4D}"/>
              </a:ext>
            </a:extLst>
          </p:cNvPr>
          <p:cNvSpPr/>
          <p:nvPr/>
        </p:nvSpPr>
        <p:spPr>
          <a:xfrm>
            <a:off x="8529145" y="2355814"/>
            <a:ext cx="625236" cy="4630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EE376B37-F2EE-06AB-9C36-3C03B41F8A7F}"/>
              </a:ext>
            </a:extLst>
          </p:cNvPr>
          <p:cNvSpPr/>
          <p:nvPr/>
        </p:nvSpPr>
        <p:spPr>
          <a:xfrm>
            <a:off x="8686800" y="3758038"/>
            <a:ext cx="625236" cy="4630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734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31" grpId="0" animBg="1"/>
      <p:bldP spid="57" grpId="0" animBg="1"/>
      <p:bldP spid="57" grpId="1" animBg="1"/>
      <p:bldP spid="58" grpId="0" animBg="1"/>
      <p:bldP spid="58" grpId="1" animBg="1"/>
    </p:bldLst>
  </p:timing>
</p:sld>
</file>

<file path=ppt/theme/theme1.xml><?xml version="1.0" encoding="utf-8"?>
<a:theme xmlns:a="http://schemas.openxmlformats.org/drawingml/2006/main" name="Learning the Alphabet by Slidesgo">
  <a:themeElements>
    <a:clrScheme name="Simple Light">
      <a:dk1>
        <a:srgbClr val="000000"/>
      </a:dk1>
      <a:lt1>
        <a:srgbClr val="FFFFFF"/>
      </a:lt1>
      <a:dk2>
        <a:srgbClr val="804638"/>
      </a:dk2>
      <a:lt2>
        <a:srgbClr val="EFD89B"/>
      </a:lt2>
      <a:accent1>
        <a:srgbClr val="49CAD1"/>
      </a:accent1>
      <a:accent2>
        <a:srgbClr val="9CED85"/>
      </a:accent2>
      <a:accent3>
        <a:srgbClr val="EFC658"/>
      </a:accent3>
      <a:accent4>
        <a:srgbClr val="EEA384"/>
      </a:accent4>
      <a:accent5>
        <a:srgbClr val="DD8954"/>
      </a:accent5>
      <a:accent6>
        <a:srgbClr val="DE6262"/>
      </a:accent6>
      <a:hlink>
        <a:srgbClr val="DE6262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1503</TotalTime>
  <Words>1600</Words>
  <Application>Microsoft Office PowerPoint</Application>
  <PresentationFormat>Custom</PresentationFormat>
  <Paragraphs>232</Paragraphs>
  <Slides>22</Slides>
  <Notes>20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8" baseType="lpstr">
      <vt:lpstr>Arial</vt:lpstr>
      <vt:lpstr>Itim</vt:lpstr>
      <vt:lpstr>HP001 4 hàng</vt:lpstr>
      <vt:lpstr>SVN-Billo</vt:lpstr>
      <vt:lpstr>Varela Round</vt:lpstr>
      <vt:lpstr>Learning the Alphabet by Slidesgo</vt:lpstr>
      <vt:lpstr>Chuẩn bị</vt:lpstr>
      <vt:lpstr>PowerPoint Presentation</vt:lpstr>
      <vt:lpstr>TOÁN 3</vt:lpstr>
      <vt:lpstr>PowerPoint Presentation</vt:lpstr>
      <vt:lpstr>PowerPoint Presentation</vt:lpstr>
      <vt:lpstr>Chúc mừng các em đã khởi động xuất sắc!</vt:lpstr>
      <vt:lpstr>PowerPoint Presentation</vt:lpstr>
      <vt:lpstr>Trang 20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Learning the Alphabet</dc:title>
  <dc:creator>PC</dc:creator>
  <cp:lastModifiedBy>Linh Phan Thi  (FE FSC DN)</cp:lastModifiedBy>
  <cp:revision>175</cp:revision>
  <dcterms:modified xsi:type="dcterms:W3CDTF">2022-07-21T07:02:18Z</dcterms:modified>
</cp:coreProperties>
</file>